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73" r:id="rId6"/>
    <p:sldId id="270" r:id="rId7"/>
    <p:sldId id="274" r:id="rId8"/>
    <p:sldId id="271" r:id="rId9"/>
    <p:sldId id="289" r:id="rId10"/>
    <p:sldId id="260" r:id="rId11"/>
    <p:sldId id="261" r:id="rId12"/>
    <p:sldId id="281" r:id="rId13"/>
    <p:sldId id="284" r:id="rId14"/>
    <p:sldId id="276" r:id="rId15"/>
    <p:sldId id="283" r:id="rId16"/>
    <p:sldId id="277" r:id="rId17"/>
    <p:sldId id="278" r:id="rId18"/>
    <p:sldId id="262" r:id="rId19"/>
    <p:sldId id="280" r:id="rId20"/>
    <p:sldId id="279" r:id="rId21"/>
    <p:sldId id="263" r:id="rId22"/>
    <p:sldId id="264" r:id="rId23"/>
    <p:sldId id="287" r:id="rId24"/>
    <p:sldId id="288" r:id="rId25"/>
    <p:sldId id="286" r:id="rId26"/>
    <p:sldId id="285" r:id="rId27"/>
    <p:sldId id="266" r:id="rId28"/>
    <p:sldId id="267" r:id="rId29"/>
    <p:sldId id="268" r:id="rId30"/>
    <p:sldId id="269" r:id="rId31"/>
    <p:sldId id="265"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717" autoAdjust="0"/>
  </p:normalViewPr>
  <p:slideViewPr>
    <p:cSldViewPr>
      <p:cViewPr varScale="1">
        <p:scale>
          <a:sx n="103" d="100"/>
          <a:sy n="103" d="100"/>
        </p:scale>
        <p:origin x="-1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BE88129-F407-4F44-A236-9FD8DB3B298E}" type="datetimeFigureOut">
              <a:rPr lang="fr-FR" smtClean="0"/>
              <a:pPr/>
              <a:t>03/02/2015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F4816D1-3BD7-4E77-9C1F-DE67D6B42B6A}"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8129-F407-4F44-A236-9FD8DB3B298E}" type="datetimeFigureOut">
              <a:rPr lang="fr-FR" smtClean="0"/>
              <a:pPr/>
              <a:t>03/02/2015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816D1-3BD7-4E77-9C1F-DE67D6B42B6A}"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BE" dirty="0" smtClean="0"/>
              <a:t/>
            </a:r>
            <a:br>
              <a:rPr lang="fr-BE" dirty="0" smtClean="0"/>
            </a:br>
            <a:r>
              <a:rPr lang="fr-BE" dirty="0" smtClean="0"/>
              <a:t/>
            </a:r>
            <a:br>
              <a:rPr lang="fr-BE" dirty="0" smtClean="0"/>
            </a:br>
            <a:r>
              <a:rPr lang="fr-BE" dirty="0" smtClean="0"/>
              <a:t>Animation écriture en MS et GS</a:t>
            </a:r>
            <a:endParaRPr lang="fr-FR" dirty="0"/>
          </a:p>
        </p:txBody>
      </p:sp>
      <p:sp>
        <p:nvSpPr>
          <p:cNvPr id="3" name="Sous-titre 2"/>
          <p:cNvSpPr>
            <a:spLocks noGrp="1"/>
          </p:cNvSpPr>
          <p:nvPr>
            <p:ph type="subTitle" idx="1"/>
          </p:nvPr>
        </p:nvSpPr>
        <p:spPr/>
        <p:txBody>
          <a:bodyPr>
            <a:normAutofit fontScale="92500" lnSpcReduction="20000"/>
          </a:bodyPr>
          <a:lstStyle/>
          <a:p>
            <a:endParaRPr lang="fr-BE" dirty="0" smtClean="0"/>
          </a:p>
          <a:p>
            <a:r>
              <a:rPr lang="fr-BE" dirty="0" smtClean="0">
                <a:solidFill>
                  <a:schemeClr val="tx1"/>
                </a:solidFill>
              </a:rPr>
              <a:t>Préparation et dispositions particulières</a:t>
            </a:r>
          </a:p>
          <a:p>
            <a:endParaRPr lang="fr-BE" dirty="0"/>
          </a:p>
          <a:p>
            <a:r>
              <a:rPr lang="fr-BE" sz="2000" dirty="0" smtClean="0"/>
              <a:t>Pistes données par Fanny Bobinet, école Perrault</a:t>
            </a:r>
          </a:p>
        </p:txBody>
      </p:sp>
      <p:pic>
        <p:nvPicPr>
          <p:cNvPr id="1026" name="Picture 2" descr="http://www.soseducation.org/le-petit-reporter/311013/images/postu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12" y="260648"/>
            <a:ext cx="5623977" cy="245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rgo.scolaire.free.fr/wpi9djj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60648"/>
            <a:ext cx="2047875"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La posture générale</a:t>
            </a:r>
            <a:endParaRPr lang="fr-FR" dirty="0"/>
          </a:p>
        </p:txBody>
      </p:sp>
      <p:sp>
        <p:nvSpPr>
          <p:cNvPr id="3" name="Espace réservé du contenu 2"/>
          <p:cNvSpPr>
            <a:spLocks noGrp="1"/>
          </p:cNvSpPr>
          <p:nvPr>
            <p:ph idx="1"/>
          </p:nvPr>
        </p:nvSpPr>
        <p:spPr/>
        <p:txBody>
          <a:bodyPr/>
          <a:lstStyle/>
          <a:p>
            <a:r>
              <a:rPr lang="fr-BE" dirty="0" smtClean="0"/>
              <a:t>Certes la posture influe sur l’écriture, mais les mauvaises habitudes étant très difficiles, voir impossibles à perdre , elles peuvent surtout causer des désordres et des malformations physiques à long terme.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La posture générale</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Ä"/>
            </a:pPr>
            <a:r>
              <a:rPr lang="fr-BE" dirty="0" smtClean="0"/>
              <a:t> Le squelette doit être aligné, les 2 pieds posé à plat au sol, assis sur ses ischions. Pas de jambes croisées, cela vrille le bassin et la colonne. Le dos doit être droit, les 2 mains sur la table, une qui tient l’outil, l’autre le support, cela permet d’éviter les scolioses dues au syndrome de « la tête lourde ».</a:t>
            </a:r>
          </a:p>
          <a:p>
            <a:pPr>
              <a:buFont typeface="Wingdings" pitchFamily="2" charset="2"/>
              <a:buChar char="Ä"/>
            </a:pPr>
            <a:endParaRPr lang="fr-BE" dirty="0" smtClean="0"/>
          </a:p>
          <a:p>
            <a:pPr>
              <a:buNone/>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DSC00016.JPG"/>
          <p:cNvPicPr>
            <a:picLocks noGrp="1" noChangeAspect="1"/>
          </p:cNvPicPr>
          <p:nvPr>
            <p:ph idx="1"/>
          </p:nvPr>
        </p:nvPicPr>
        <p:blipFill>
          <a:blip r:embed="rId2" cstate="print"/>
          <a:stretch>
            <a:fillRect/>
          </a:stretch>
        </p:blipFill>
        <p:spPr>
          <a:xfrm>
            <a:off x="395536" y="980728"/>
            <a:ext cx="4096550" cy="5462067"/>
          </a:xfrm>
        </p:spPr>
      </p:pic>
      <p:pic>
        <p:nvPicPr>
          <p:cNvPr id="5" name="Image 4" descr="P1130222.JPG"/>
          <p:cNvPicPr>
            <a:picLocks noChangeAspect="1"/>
          </p:cNvPicPr>
          <p:nvPr/>
        </p:nvPicPr>
        <p:blipFill>
          <a:blip r:embed="rId3" cstate="print"/>
          <a:stretch>
            <a:fillRect/>
          </a:stretch>
        </p:blipFill>
        <p:spPr>
          <a:xfrm>
            <a:off x="4644008" y="980728"/>
            <a:ext cx="4083918" cy="5445224"/>
          </a:xfrm>
          <a:prstGeom prst="rect">
            <a:avLst/>
          </a:prstGeom>
        </p:spPr>
      </p:pic>
      <p:sp>
        <p:nvSpPr>
          <p:cNvPr id="6" name="ZoneTexte 5"/>
          <p:cNvSpPr txBox="1"/>
          <p:nvPr/>
        </p:nvSpPr>
        <p:spPr>
          <a:xfrm>
            <a:off x="611560" y="5301208"/>
            <a:ext cx="381642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La main gauche est trop près du corps et la chaise tournée vers la droite, l ’enfant vrille la colonne et pose la tête</a:t>
            </a:r>
            <a:endParaRPr lang="fr-FR" sz="2000" dirty="0"/>
          </a:p>
        </p:txBody>
      </p:sp>
      <p:sp>
        <p:nvSpPr>
          <p:cNvPr id="7" name="ZoneTexte 6"/>
          <p:cNvSpPr txBox="1"/>
          <p:nvPr/>
        </p:nvSpPr>
        <p:spPr>
          <a:xfrm>
            <a:off x="4716016" y="476672"/>
            <a:ext cx="381642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La chaise est tournée à gauche, la colonne et les épaules suivent, l’enfant doit rectifier en tournant la nuque</a:t>
            </a:r>
            <a:endParaRPr lang="fr-FR" sz="2000" dirty="0"/>
          </a:p>
        </p:txBody>
      </p:sp>
      <p:cxnSp>
        <p:nvCxnSpPr>
          <p:cNvPr id="8" name="Connecteur droit avec flèche 7"/>
          <p:cNvCxnSpPr/>
          <p:nvPr/>
        </p:nvCxnSpPr>
        <p:spPr>
          <a:xfrm flipH="1">
            <a:off x="1187624" y="2348880"/>
            <a:ext cx="144016" cy="2880320"/>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1331640" y="1340768"/>
            <a:ext cx="648072" cy="1008112"/>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372200" y="2348880"/>
            <a:ext cx="360040" cy="1080120"/>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732240" y="3356992"/>
            <a:ext cx="144016" cy="1728192"/>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1130229.JPG"/>
          <p:cNvPicPr>
            <a:picLocks noGrp="1" noChangeAspect="1"/>
          </p:cNvPicPr>
          <p:nvPr>
            <p:ph idx="1"/>
          </p:nvPr>
        </p:nvPicPr>
        <p:blipFill>
          <a:blip r:embed="rId2" cstate="print"/>
          <a:stretch>
            <a:fillRect/>
          </a:stretch>
        </p:blipFill>
        <p:spPr>
          <a:xfrm>
            <a:off x="2370708" y="637960"/>
            <a:ext cx="4361532" cy="5815376"/>
          </a:xfrm>
        </p:spPr>
      </p:pic>
      <p:sp>
        <p:nvSpPr>
          <p:cNvPr id="5" name="ZoneTexte 4"/>
          <p:cNvSpPr txBox="1"/>
          <p:nvPr/>
        </p:nvSpPr>
        <p:spPr>
          <a:xfrm>
            <a:off x="2699792" y="0"/>
            <a:ext cx="3816424"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La chaise est correctement positionnée, le dos droit, mais la main gauche est trop près ce qui fait faire le dos rond et pencher la tête</a:t>
            </a:r>
            <a:endParaRPr lang="fr-FR" sz="2000" dirty="0"/>
          </a:p>
        </p:txBody>
      </p:sp>
      <p:cxnSp>
        <p:nvCxnSpPr>
          <p:cNvPr id="6" name="Connecteur droit avec flèche 5"/>
          <p:cNvCxnSpPr/>
          <p:nvPr/>
        </p:nvCxnSpPr>
        <p:spPr>
          <a:xfrm>
            <a:off x="5364088" y="2780928"/>
            <a:ext cx="0" cy="1656184"/>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644008" y="1844824"/>
            <a:ext cx="720080" cy="936104"/>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La posture générale</a:t>
            </a:r>
            <a:endParaRPr lang="fr-FR" dirty="0"/>
          </a:p>
        </p:txBody>
      </p:sp>
      <p:sp>
        <p:nvSpPr>
          <p:cNvPr id="3" name="Espace réservé du contenu 2"/>
          <p:cNvSpPr>
            <a:spLocks noGrp="1"/>
          </p:cNvSpPr>
          <p:nvPr>
            <p:ph idx="1"/>
          </p:nvPr>
        </p:nvSpPr>
        <p:spPr/>
        <p:txBody>
          <a:bodyPr/>
          <a:lstStyle/>
          <a:p>
            <a:r>
              <a:rPr lang="fr-BE" dirty="0" smtClean="0"/>
              <a:t>La chaise doit être droite, ni trop près ni trop loin de la table pour éviter les enfants qui glissent sous la table ou les enfants couchés sur la table.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P1130216.JPG"/>
          <p:cNvPicPr>
            <a:picLocks noGrp="1" noChangeAspect="1"/>
          </p:cNvPicPr>
          <p:nvPr>
            <p:ph idx="1"/>
          </p:nvPr>
        </p:nvPicPr>
        <p:blipFill>
          <a:blip r:embed="rId2" cstate="print"/>
          <a:stretch>
            <a:fillRect/>
          </a:stretch>
        </p:blipFill>
        <p:spPr>
          <a:xfrm>
            <a:off x="4572000" y="1772816"/>
            <a:ext cx="4306425" cy="3229819"/>
          </a:xfrm>
        </p:spPr>
      </p:pic>
      <p:pic>
        <p:nvPicPr>
          <p:cNvPr id="5" name="Image 4" descr="P1130214.JPG"/>
          <p:cNvPicPr>
            <a:picLocks noChangeAspect="1"/>
          </p:cNvPicPr>
          <p:nvPr/>
        </p:nvPicPr>
        <p:blipFill>
          <a:blip r:embed="rId3" cstate="print"/>
          <a:stretch>
            <a:fillRect/>
          </a:stretch>
        </p:blipFill>
        <p:spPr>
          <a:xfrm>
            <a:off x="251520" y="1772816"/>
            <a:ext cx="4248472" cy="3186354"/>
          </a:xfrm>
          <a:prstGeom prst="rect">
            <a:avLst/>
          </a:prstGeom>
        </p:spPr>
      </p:pic>
      <p:sp>
        <p:nvSpPr>
          <p:cNvPr id="6" name="ZoneTexte 5"/>
          <p:cNvSpPr txBox="1"/>
          <p:nvPr/>
        </p:nvSpPr>
        <p:spPr>
          <a:xfrm>
            <a:off x="467544" y="5013176"/>
            <a:ext cx="381642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Colonne tournée à gauche</a:t>
            </a:r>
            <a:endParaRPr lang="fr-FR" sz="2000" dirty="0"/>
          </a:p>
        </p:txBody>
      </p:sp>
      <p:sp>
        <p:nvSpPr>
          <p:cNvPr id="7" name="ZoneTexte 6"/>
          <p:cNvSpPr txBox="1"/>
          <p:nvPr/>
        </p:nvSpPr>
        <p:spPr>
          <a:xfrm>
            <a:off x="4860032" y="5013176"/>
            <a:ext cx="38164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Colonne alignée avec le reste du corps</a:t>
            </a:r>
            <a:endParaRPr lang="fr-FR" sz="2000" dirty="0"/>
          </a:p>
        </p:txBody>
      </p:sp>
      <p:cxnSp>
        <p:nvCxnSpPr>
          <p:cNvPr id="9" name="Connecteur droit avec flèche 8"/>
          <p:cNvCxnSpPr/>
          <p:nvPr/>
        </p:nvCxnSpPr>
        <p:spPr>
          <a:xfrm>
            <a:off x="2483768" y="1916832"/>
            <a:ext cx="0" cy="1296144"/>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339752" y="3068960"/>
            <a:ext cx="144016" cy="1296144"/>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020272" y="1844824"/>
            <a:ext cx="0" cy="2880320"/>
          </a:xfrm>
          <a:prstGeom prst="straightConnector1">
            <a:avLst/>
          </a:prstGeom>
          <a:ln w="38100">
            <a:solidFill>
              <a:srgbClr val="007A37"/>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P1130223.JPG"/>
          <p:cNvPicPr>
            <a:picLocks noGrp="1" noChangeAspect="1"/>
          </p:cNvPicPr>
          <p:nvPr>
            <p:ph idx="1"/>
          </p:nvPr>
        </p:nvPicPr>
        <p:blipFill>
          <a:blip r:embed="rId2" cstate="print"/>
          <a:stretch>
            <a:fillRect/>
          </a:stretch>
        </p:blipFill>
        <p:spPr>
          <a:xfrm rot="5400000">
            <a:off x="-385794" y="1041978"/>
            <a:ext cx="5674577" cy="4255933"/>
          </a:xfrm>
        </p:spPr>
      </p:pic>
      <p:pic>
        <p:nvPicPr>
          <p:cNvPr id="7" name="Image 6" descr="P1130224.JPG"/>
          <p:cNvPicPr>
            <a:picLocks noChangeAspect="1"/>
          </p:cNvPicPr>
          <p:nvPr/>
        </p:nvPicPr>
        <p:blipFill>
          <a:blip r:embed="rId3" cstate="print"/>
          <a:stretch>
            <a:fillRect/>
          </a:stretch>
        </p:blipFill>
        <p:spPr>
          <a:xfrm rot="5400000">
            <a:off x="3932928" y="1043736"/>
            <a:ext cx="5688633" cy="4266475"/>
          </a:xfrm>
          <a:prstGeom prst="rect">
            <a:avLst/>
          </a:prstGeom>
        </p:spPr>
      </p:pic>
      <p:sp>
        <p:nvSpPr>
          <p:cNvPr id="5" name="ZoneTexte 4"/>
          <p:cNvSpPr txBox="1"/>
          <p:nvPr/>
        </p:nvSpPr>
        <p:spPr>
          <a:xfrm>
            <a:off x="611560" y="5589240"/>
            <a:ext cx="381642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Chaise trop loin</a:t>
            </a:r>
            <a:endParaRPr lang="fr-FR" sz="2000" dirty="0"/>
          </a:p>
        </p:txBody>
      </p:sp>
      <p:sp>
        <p:nvSpPr>
          <p:cNvPr id="9" name="ZoneTexte 8"/>
          <p:cNvSpPr txBox="1"/>
          <p:nvPr/>
        </p:nvSpPr>
        <p:spPr>
          <a:xfrm>
            <a:off x="5004048" y="5589240"/>
            <a:ext cx="38164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Position après avoir rapproché la chaise de la table</a:t>
            </a:r>
            <a:endParaRPr lang="fr-FR" sz="2000" dirty="0"/>
          </a:p>
        </p:txBody>
      </p:sp>
      <p:cxnSp>
        <p:nvCxnSpPr>
          <p:cNvPr id="10" name="Connecteur droit avec flèche 9"/>
          <p:cNvCxnSpPr/>
          <p:nvPr/>
        </p:nvCxnSpPr>
        <p:spPr>
          <a:xfrm>
            <a:off x="1547664" y="1844824"/>
            <a:ext cx="576064" cy="792088"/>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123728" y="2636912"/>
            <a:ext cx="360040" cy="2520280"/>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308304" y="1412776"/>
            <a:ext cx="0" cy="3528392"/>
          </a:xfrm>
          <a:prstGeom prst="straightConnector1">
            <a:avLst/>
          </a:prstGeom>
          <a:ln w="38100">
            <a:solidFill>
              <a:srgbClr val="007A37"/>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1130228.JPG"/>
          <p:cNvPicPr>
            <a:picLocks noGrp="1" noChangeAspect="1"/>
          </p:cNvPicPr>
          <p:nvPr>
            <p:ph idx="1"/>
          </p:nvPr>
        </p:nvPicPr>
        <p:blipFill>
          <a:blip r:embed="rId2" cstate="print"/>
          <a:stretch>
            <a:fillRect/>
          </a:stretch>
        </p:blipFill>
        <p:spPr>
          <a:xfrm rot="5400000">
            <a:off x="1585425" y="1086983"/>
            <a:ext cx="6034617" cy="4525963"/>
          </a:xfrm>
        </p:spPr>
      </p:pic>
      <p:sp>
        <p:nvSpPr>
          <p:cNvPr id="5" name="ZoneTexte 4"/>
          <p:cNvSpPr txBox="1"/>
          <p:nvPr/>
        </p:nvSpPr>
        <p:spPr>
          <a:xfrm>
            <a:off x="2843808" y="5661248"/>
            <a:ext cx="38164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Chaise trop près, le dos est rond, l’enfant glisse sous la table</a:t>
            </a:r>
            <a:endParaRPr lang="fr-FR" sz="2000" dirty="0"/>
          </a:p>
        </p:txBody>
      </p:sp>
      <p:cxnSp>
        <p:nvCxnSpPr>
          <p:cNvPr id="6" name="Connecteur droit avec flèche 5"/>
          <p:cNvCxnSpPr/>
          <p:nvPr/>
        </p:nvCxnSpPr>
        <p:spPr>
          <a:xfrm>
            <a:off x="4355976" y="4149080"/>
            <a:ext cx="648072" cy="288032"/>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851920" y="2420888"/>
            <a:ext cx="504056" cy="1728192"/>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La posture générale</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Ä"/>
            </a:pPr>
            <a:r>
              <a:rPr lang="fr-BE" dirty="0" smtClean="0"/>
              <a:t>Le support doit être aligné avec l’épaule de la main qui écrit. La feuille peut être un peu penchée vers la main qui tient afin d’éviter que celle-ci ne vienne faire basculer la ceinture scapulaire et tordre la colonne ou casser le poignet.</a:t>
            </a:r>
          </a:p>
          <a:p>
            <a:pPr>
              <a:buFont typeface="Wingdings 2" pitchFamily="18" charset="2"/>
              <a:buChar char=""/>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1130213.JPG"/>
          <p:cNvPicPr>
            <a:picLocks noGrp="1" noChangeAspect="1"/>
          </p:cNvPicPr>
          <p:nvPr>
            <p:ph idx="1"/>
          </p:nvPr>
        </p:nvPicPr>
        <p:blipFill>
          <a:blip r:embed="rId2" cstate="print"/>
          <a:stretch>
            <a:fillRect/>
          </a:stretch>
        </p:blipFill>
        <p:spPr>
          <a:xfrm>
            <a:off x="395536" y="2060848"/>
            <a:ext cx="4032448" cy="3024336"/>
          </a:xfrm>
        </p:spPr>
      </p:pic>
      <p:pic>
        <p:nvPicPr>
          <p:cNvPr id="5" name="Image 4" descr="P1130215.JPG"/>
          <p:cNvPicPr>
            <a:picLocks noChangeAspect="1"/>
          </p:cNvPicPr>
          <p:nvPr/>
        </p:nvPicPr>
        <p:blipFill>
          <a:blip r:embed="rId3" cstate="print"/>
          <a:stretch>
            <a:fillRect/>
          </a:stretch>
        </p:blipFill>
        <p:spPr>
          <a:xfrm>
            <a:off x="4716016" y="2060848"/>
            <a:ext cx="4067944" cy="3050958"/>
          </a:xfrm>
          <a:prstGeom prst="rect">
            <a:avLst/>
          </a:prstGeom>
        </p:spPr>
      </p:pic>
      <p:sp>
        <p:nvSpPr>
          <p:cNvPr id="6" name="ZoneTexte 5"/>
          <p:cNvSpPr txBox="1"/>
          <p:nvPr/>
        </p:nvSpPr>
        <p:spPr>
          <a:xfrm>
            <a:off x="539552" y="5157192"/>
            <a:ext cx="381642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Main gauche trop près (poignet cassé), et page du cahier trop à gauche</a:t>
            </a:r>
            <a:endParaRPr lang="fr-FR" sz="2000" dirty="0"/>
          </a:p>
        </p:txBody>
      </p:sp>
      <p:sp>
        <p:nvSpPr>
          <p:cNvPr id="7" name="ZoneTexte 6"/>
          <p:cNvSpPr txBox="1"/>
          <p:nvPr/>
        </p:nvSpPr>
        <p:spPr>
          <a:xfrm>
            <a:off x="4788024" y="5229200"/>
            <a:ext cx="381642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Position et alignements corrects</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Echauffements</a:t>
            </a:r>
            <a:endParaRPr lang="fr-FR" dirty="0"/>
          </a:p>
        </p:txBody>
      </p:sp>
      <p:sp>
        <p:nvSpPr>
          <p:cNvPr id="3" name="Espace réservé du contenu 2"/>
          <p:cNvSpPr>
            <a:spLocks noGrp="1"/>
          </p:cNvSpPr>
          <p:nvPr>
            <p:ph idx="1"/>
          </p:nvPr>
        </p:nvSpPr>
        <p:spPr/>
        <p:txBody>
          <a:bodyPr/>
          <a:lstStyle/>
          <a:p>
            <a:r>
              <a:rPr lang="fr-BE" dirty="0" smtClean="0"/>
              <a:t>Pour éviter aux articulations de se figer et crisper l’écriture, il est primordial d’échauffer les articulations qui interviennent dans le processus d’écriture( Nuque, épaules, coudes, poignets et doigts) par des mouvements de rotation, pression/extensions, puis des étirements. 5 minutes suffisent à éviter des douleurs et des découragements inutiles.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3- La posture générale</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Ä"/>
            </a:pPr>
            <a:r>
              <a:rPr lang="fr-BE" dirty="0" smtClean="0"/>
              <a:t>Cet alignement général va permettre à l’enfant d’éviter les gênes et les douleurs dues à une mauvaise posture qui provoque avec le temps (on écrit tous les jours tout au long de notre vie) maux de dos, de cou, scolioses, lordoses, inflammation du canal carpien…</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4- Les gauchers</a:t>
            </a:r>
            <a:endParaRPr lang="fr-FR" dirty="0"/>
          </a:p>
        </p:txBody>
      </p:sp>
      <p:sp>
        <p:nvSpPr>
          <p:cNvPr id="3" name="Espace réservé du contenu 2"/>
          <p:cNvSpPr>
            <a:spLocks noGrp="1"/>
          </p:cNvSpPr>
          <p:nvPr>
            <p:ph idx="1"/>
          </p:nvPr>
        </p:nvSpPr>
        <p:spPr/>
        <p:txBody>
          <a:bodyPr/>
          <a:lstStyle/>
          <a:p>
            <a:r>
              <a:rPr lang="fr-BE" dirty="0" smtClean="0"/>
              <a:t>Dans notre société, l’écriture et son sens sont en opposition avec les prédispositions physiques et psychomotrices des gauchers. Sens du tracé, écrire de gauche à droite, tout est vite une contrainte pour eux.</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4- Les gauchers</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Ä"/>
            </a:pPr>
            <a:r>
              <a:rPr lang="fr-BE" dirty="0" smtClean="0"/>
              <a:t> La chaise doit être orientée à droite ainsi que la feuille pour éviter de tordre le squelette  et laisser la place au bras gauche pour glisser vers la droite au fur et à mesure qu’il écrit. L’écriture est alors plus fluide, et il évite de casser le poignet vers l’extérieur (pour voir ce qu’il écrit).</a:t>
            </a:r>
          </a:p>
          <a:p>
            <a:pPr>
              <a:buFont typeface="Wingdings" pitchFamily="2" charset="2"/>
              <a:buChar char="Ä"/>
            </a:pP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P1130220.JPG"/>
          <p:cNvPicPr>
            <a:picLocks noGrp="1" noChangeAspect="1"/>
          </p:cNvPicPr>
          <p:nvPr>
            <p:ph idx="1"/>
          </p:nvPr>
        </p:nvPicPr>
        <p:blipFill>
          <a:blip r:embed="rId2" cstate="print"/>
          <a:stretch>
            <a:fillRect/>
          </a:stretch>
        </p:blipFill>
        <p:spPr>
          <a:xfrm>
            <a:off x="395536" y="836712"/>
            <a:ext cx="4096550" cy="5462067"/>
          </a:xfrm>
        </p:spPr>
      </p:pic>
      <p:pic>
        <p:nvPicPr>
          <p:cNvPr id="5" name="Image 4" descr="P1130221.JPG"/>
          <p:cNvPicPr>
            <a:picLocks noChangeAspect="1"/>
          </p:cNvPicPr>
          <p:nvPr/>
        </p:nvPicPr>
        <p:blipFill>
          <a:blip r:embed="rId3" cstate="print"/>
          <a:stretch>
            <a:fillRect/>
          </a:stretch>
        </p:blipFill>
        <p:spPr>
          <a:xfrm>
            <a:off x="4572000" y="836712"/>
            <a:ext cx="4083918" cy="5445224"/>
          </a:xfrm>
          <a:prstGeom prst="rect">
            <a:avLst/>
          </a:prstGeom>
        </p:spPr>
      </p:pic>
      <p:sp>
        <p:nvSpPr>
          <p:cNvPr id="6" name="ZoneTexte 5"/>
          <p:cNvSpPr txBox="1"/>
          <p:nvPr/>
        </p:nvSpPr>
        <p:spPr>
          <a:xfrm>
            <a:off x="611560" y="188640"/>
            <a:ext cx="381642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La chaise doit être tournée vers la droite  pour laisser la place au bras gauche de glisser le long de la ligne</a:t>
            </a:r>
            <a:endParaRPr lang="fr-FR" sz="2000" dirty="0"/>
          </a:p>
        </p:txBody>
      </p:sp>
      <p:sp>
        <p:nvSpPr>
          <p:cNvPr id="7" name="ZoneTexte 6"/>
          <p:cNvSpPr txBox="1"/>
          <p:nvPr/>
        </p:nvSpPr>
        <p:spPr>
          <a:xfrm>
            <a:off x="4716016" y="188640"/>
            <a:ext cx="38164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Le corps se tourne également pour être aligné</a:t>
            </a:r>
            <a:endParaRPr lang="fr-FR" sz="2000" dirty="0"/>
          </a:p>
        </p:txBody>
      </p:sp>
      <p:cxnSp>
        <p:nvCxnSpPr>
          <p:cNvPr id="9" name="Connecteur droit avec flèche 8"/>
          <p:cNvCxnSpPr/>
          <p:nvPr/>
        </p:nvCxnSpPr>
        <p:spPr>
          <a:xfrm flipH="1">
            <a:off x="6660232" y="1772816"/>
            <a:ext cx="216024" cy="3888432"/>
          </a:xfrm>
          <a:prstGeom prst="straightConnector1">
            <a:avLst/>
          </a:prstGeom>
          <a:ln w="38100">
            <a:solidFill>
              <a:srgbClr val="007A37"/>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1130225.JPG"/>
          <p:cNvPicPr>
            <a:picLocks noGrp="1" noChangeAspect="1"/>
          </p:cNvPicPr>
          <p:nvPr>
            <p:ph idx="1"/>
          </p:nvPr>
        </p:nvPicPr>
        <p:blipFill>
          <a:blip r:embed="rId2" cstate="print"/>
          <a:stretch>
            <a:fillRect/>
          </a:stretch>
        </p:blipFill>
        <p:spPr>
          <a:xfrm>
            <a:off x="467544" y="836712"/>
            <a:ext cx="4096550" cy="5462067"/>
          </a:xfrm>
        </p:spPr>
      </p:pic>
      <p:pic>
        <p:nvPicPr>
          <p:cNvPr id="6" name="Image 5" descr="P1130227.JPG"/>
          <p:cNvPicPr>
            <a:picLocks noChangeAspect="1"/>
          </p:cNvPicPr>
          <p:nvPr/>
        </p:nvPicPr>
        <p:blipFill>
          <a:blip r:embed="rId3" cstate="print"/>
          <a:stretch>
            <a:fillRect/>
          </a:stretch>
        </p:blipFill>
        <p:spPr>
          <a:xfrm>
            <a:off x="4499992" y="260648"/>
            <a:ext cx="4187957" cy="3140968"/>
          </a:xfrm>
          <a:prstGeom prst="rect">
            <a:avLst/>
          </a:prstGeom>
        </p:spPr>
      </p:pic>
      <p:pic>
        <p:nvPicPr>
          <p:cNvPr id="7" name="Image 6" descr="P1130226.JPG"/>
          <p:cNvPicPr>
            <a:picLocks noChangeAspect="1"/>
          </p:cNvPicPr>
          <p:nvPr/>
        </p:nvPicPr>
        <p:blipFill>
          <a:blip r:embed="rId4" cstate="print"/>
          <a:stretch>
            <a:fillRect/>
          </a:stretch>
        </p:blipFill>
        <p:spPr>
          <a:xfrm>
            <a:off x="5292080" y="3429000"/>
            <a:ext cx="2355374" cy="3140929"/>
          </a:xfrm>
          <a:prstGeom prst="rect">
            <a:avLst/>
          </a:prstGeom>
        </p:spPr>
      </p:pic>
      <p:sp>
        <p:nvSpPr>
          <p:cNvPr id="8" name="ZoneTexte 7"/>
          <p:cNvSpPr txBox="1"/>
          <p:nvPr/>
        </p:nvSpPr>
        <p:spPr>
          <a:xfrm>
            <a:off x="539552" y="548680"/>
            <a:ext cx="38164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Chaise droite, colonne vrillée, tête penchée et poignet cassé</a:t>
            </a:r>
            <a:endParaRPr lang="fr-FR" sz="2000" dirty="0"/>
          </a:p>
        </p:txBody>
      </p:sp>
      <p:cxnSp>
        <p:nvCxnSpPr>
          <p:cNvPr id="18" name="Connecteur droit avec flèche 17"/>
          <p:cNvCxnSpPr/>
          <p:nvPr/>
        </p:nvCxnSpPr>
        <p:spPr>
          <a:xfrm flipH="1">
            <a:off x="2339752" y="1700808"/>
            <a:ext cx="432048" cy="1656184"/>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339752" y="3501008"/>
            <a:ext cx="0" cy="1728192"/>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5076056" y="1124744"/>
            <a:ext cx="1152128" cy="648072"/>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6228184" y="1124744"/>
            <a:ext cx="576064" cy="360040"/>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4- Les gauchers</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Ä"/>
            </a:pPr>
            <a:r>
              <a:rPr lang="fr-BE" dirty="0" smtClean="0"/>
              <a:t>Mettre le modèle à droite en plus de la gauche pour qu’il ne soit pas caché par la main qui écrit ou éviter de devoir casser le poignet vers l’intérieur pour « passer au dessus » du modèle.</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00011.JPG"/>
          <p:cNvPicPr>
            <a:picLocks noGrp="1" noChangeAspect="1"/>
          </p:cNvPicPr>
          <p:nvPr>
            <p:ph idx="1"/>
          </p:nvPr>
        </p:nvPicPr>
        <p:blipFill>
          <a:blip r:embed="rId2" cstate="print"/>
          <a:stretch>
            <a:fillRect/>
          </a:stretch>
        </p:blipFill>
        <p:spPr>
          <a:xfrm>
            <a:off x="395536" y="548680"/>
            <a:ext cx="3596218" cy="2697163"/>
          </a:xfrm>
        </p:spPr>
      </p:pic>
      <p:pic>
        <p:nvPicPr>
          <p:cNvPr id="5" name="Image 4" descr="P1130230.JPG"/>
          <p:cNvPicPr>
            <a:picLocks noChangeAspect="1"/>
          </p:cNvPicPr>
          <p:nvPr/>
        </p:nvPicPr>
        <p:blipFill>
          <a:blip r:embed="rId3" cstate="print"/>
          <a:stretch>
            <a:fillRect/>
          </a:stretch>
        </p:blipFill>
        <p:spPr>
          <a:xfrm>
            <a:off x="4644008" y="188640"/>
            <a:ext cx="3995936" cy="2996952"/>
          </a:xfrm>
          <a:prstGeom prst="rect">
            <a:avLst/>
          </a:prstGeom>
        </p:spPr>
      </p:pic>
      <p:pic>
        <p:nvPicPr>
          <p:cNvPr id="6" name="Image 5" descr="P1130231.JPG"/>
          <p:cNvPicPr>
            <a:picLocks noChangeAspect="1"/>
          </p:cNvPicPr>
          <p:nvPr/>
        </p:nvPicPr>
        <p:blipFill>
          <a:blip r:embed="rId4" cstate="print"/>
          <a:stretch>
            <a:fillRect/>
          </a:stretch>
        </p:blipFill>
        <p:spPr>
          <a:xfrm>
            <a:off x="1763688" y="3221596"/>
            <a:ext cx="4536504" cy="3402378"/>
          </a:xfrm>
          <a:prstGeom prst="rect">
            <a:avLst/>
          </a:prstGeom>
        </p:spPr>
      </p:pic>
      <p:sp>
        <p:nvSpPr>
          <p:cNvPr id="7" name="ZoneTexte 6"/>
          <p:cNvSpPr txBox="1"/>
          <p:nvPr/>
        </p:nvSpPr>
        <p:spPr>
          <a:xfrm>
            <a:off x="323528" y="260648"/>
            <a:ext cx="381642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La feuille n’est pas penchée à droite, il casse le poignet pour voir ce qu’il écrit</a:t>
            </a:r>
            <a:endParaRPr lang="fr-FR" sz="2000" dirty="0"/>
          </a:p>
        </p:txBody>
      </p:sp>
      <p:sp>
        <p:nvSpPr>
          <p:cNvPr id="8" name="ZoneTexte 7"/>
          <p:cNvSpPr txBox="1"/>
          <p:nvPr/>
        </p:nvSpPr>
        <p:spPr>
          <a:xfrm>
            <a:off x="1835696" y="6165304"/>
            <a:ext cx="252028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Modèles corrects</a:t>
            </a:r>
            <a:endParaRPr lang="fr-FR" sz="2000" dirty="0"/>
          </a:p>
        </p:txBody>
      </p:sp>
      <p:sp>
        <p:nvSpPr>
          <p:cNvPr id="9" name="ZoneTexte 8"/>
          <p:cNvSpPr txBox="1"/>
          <p:nvPr/>
        </p:nvSpPr>
        <p:spPr>
          <a:xfrm>
            <a:off x="4644008" y="2132857"/>
            <a:ext cx="237626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Pas de modèle à gauche, écriture inversée et miroir</a:t>
            </a:r>
            <a:endParaRPr lang="fr-F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démarche à privilégier</a:t>
            </a:r>
            <a:endParaRPr lang="fr-FR" dirty="0"/>
          </a:p>
        </p:txBody>
      </p:sp>
      <p:sp>
        <p:nvSpPr>
          <p:cNvPr id="3" name="Espace réservé du contenu 2"/>
          <p:cNvSpPr>
            <a:spLocks noGrp="1"/>
          </p:cNvSpPr>
          <p:nvPr>
            <p:ph idx="1"/>
          </p:nvPr>
        </p:nvSpPr>
        <p:spPr/>
        <p:txBody>
          <a:bodyPr>
            <a:normAutofit fontScale="92500"/>
          </a:bodyPr>
          <a:lstStyle/>
          <a:p>
            <a:r>
              <a:rPr lang="fr-FR" dirty="0"/>
              <a:t>Les apprentissages sont rigoureux et systématiques. </a:t>
            </a:r>
          </a:p>
          <a:p>
            <a:r>
              <a:rPr lang="fr-FR" dirty="0"/>
              <a:t>Nécessité d’une motivation : réaliser des communications authentiques où écrire a du sens. </a:t>
            </a:r>
          </a:p>
          <a:p>
            <a:r>
              <a:rPr lang="fr-FR" dirty="0"/>
              <a:t>La pédagogie de l’écriture est individualisée (organisation en ateliers de la classe). </a:t>
            </a:r>
          </a:p>
          <a:p>
            <a:r>
              <a:rPr lang="fr-FR" dirty="0"/>
              <a:t>L’enseignant voit écrire les élèves en permanence et peut leur demander de verbaliser leur </a:t>
            </a:r>
            <a:r>
              <a:rPr lang="fr-FR" dirty="0" smtClean="0"/>
              <a:t>tracé</a:t>
            </a:r>
            <a:r>
              <a:rPr lang="fr-FR" dirty="0"/>
              <a:t>. </a:t>
            </a:r>
          </a:p>
          <a:p>
            <a:pPr marL="0" indent="0">
              <a:buNone/>
            </a:pPr>
            <a:endParaRPr lang="fr-FR" dirty="0"/>
          </a:p>
        </p:txBody>
      </p:sp>
    </p:spTree>
    <p:extLst>
      <p:ext uri="{BB962C8B-B14F-4D97-AF65-F5344CB8AC3E}">
        <p14:creationId xmlns:p14="http://schemas.microsoft.com/office/powerpoint/2010/main" val="2524041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1. S’adapter aux capacités des enfants</a:t>
            </a:r>
            <a:br>
              <a:rPr lang="fr-FR" b="1" dirty="0"/>
            </a:b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smtClean="0"/>
              <a:t>- Il </a:t>
            </a:r>
            <a:r>
              <a:rPr lang="fr-FR" dirty="0"/>
              <a:t>faut tenir compte de la maturation de chacun et vérifier que l’enfant :</a:t>
            </a:r>
          </a:p>
          <a:p>
            <a:r>
              <a:rPr lang="fr-FR" dirty="0"/>
              <a:t> maîtrise des gestes fins, contrôle amplitude et direction ;</a:t>
            </a:r>
          </a:p>
          <a:p>
            <a:r>
              <a:rPr lang="fr-FR" dirty="0"/>
              <a:t> reconnaît et reproduit des formes ;</a:t>
            </a:r>
          </a:p>
          <a:p>
            <a:r>
              <a:rPr lang="fr-FR" dirty="0"/>
              <a:t> reconnaît et respecte des tracés et des trajectoires ;</a:t>
            </a:r>
          </a:p>
          <a:p>
            <a:r>
              <a:rPr lang="fr-FR" dirty="0"/>
              <a:t> respecte des proportions et des rythmes ;</a:t>
            </a:r>
          </a:p>
          <a:p>
            <a:r>
              <a:rPr lang="fr-FR" dirty="0"/>
              <a:t> peut s’orienter dans l’espace, prendre et respecter des repères visuels (un point </a:t>
            </a:r>
            <a:r>
              <a:rPr lang="fr-FR" dirty="0" smtClean="0"/>
              <a:t>en haut </a:t>
            </a:r>
            <a:r>
              <a:rPr lang="fr-FR" dirty="0"/>
              <a:t>à gauche de la page pour les plus jeunes, une ligne puis le guidage entre deux</a:t>
            </a:r>
          </a:p>
          <a:p>
            <a:r>
              <a:rPr lang="fr-FR" dirty="0"/>
              <a:t>lignes) ;</a:t>
            </a:r>
          </a:p>
          <a:p>
            <a:r>
              <a:rPr lang="fr-FR" dirty="0"/>
              <a:t> peut prendre et respecter l’alignement gauche/droite, haut/bas (gestion de la page).</a:t>
            </a:r>
          </a:p>
        </p:txBody>
      </p:sp>
    </p:spTree>
    <p:extLst>
      <p:ext uri="{BB962C8B-B14F-4D97-AF65-F5344CB8AC3E}">
        <p14:creationId xmlns:p14="http://schemas.microsoft.com/office/powerpoint/2010/main" val="1830634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b="1" dirty="0" smtClean="0"/>
              <a:t>2</a:t>
            </a:r>
            <a:r>
              <a:rPr lang="fr-FR" b="1" dirty="0"/>
              <a:t>. Installer des habitudes : voir la posture</a:t>
            </a:r>
            <a:br>
              <a:rPr lang="fr-FR" b="1" dirty="0"/>
            </a:br>
            <a:endParaRPr lang="fr-FR" b="1" dirty="0"/>
          </a:p>
        </p:txBody>
      </p:sp>
      <p:sp>
        <p:nvSpPr>
          <p:cNvPr id="3" name="Espace réservé du contenu 2"/>
          <p:cNvSpPr>
            <a:spLocks noGrp="1"/>
          </p:cNvSpPr>
          <p:nvPr>
            <p:ph idx="1"/>
          </p:nvPr>
        </p:nvSpPr>
        <p:spPr/>
        <p:txBody>
          <a:bodyPr/>
          <a:lstStyle/>
          <a:p>
            <a:pPr marL="0" indent="0">
              <a:buNone/>
            </a:pPr>
            <a:r>
              <a:rPr lang="fr-FR" dirty="0" smtClean="0"/>
              <a:t>Dès </a:t>
            </a:r>
            <a:r>
              <a:rPr lang="fr-FR" dirty="0"/>
              <a:t>que ces exigences sont suffisamment intériorisées par l’enfant, elles ne sont plus</a:t>
            </a:r>
          </a:p>
          <a:p>
            <a:pPr marL="0" indent="0">
              <a:buNone/>
            </a:pPr>
            <a:r>
              <a:rPr lang="fr-FR" dirty="0"/>
              <a:t>systématiquement annoncées mais seulement évoquées (Ex : « Chacun se prépare pour</a:t>
            </a:r>
          </a:p>
          <a:p>
            <a:pPr marL="0" indent="0">
              <a:buNone/>
            </a:pPr>
            <a:r>
              <a:rPr lang="fr-FR" dirty="0"/>
              <a:t>pouvoir bien écrire ».)</a:t>
            </a:r>
          </a:p>
        </p:txBody>
      </p:sp>
    </p:spTree>
    <p:extLst>
      <p:ext uri="{BB962C8B-B14F-4D97-AF65-F5344CB8AC3E}">
        <p14:creationId xmlns:p14="http://schemas.microsoft.com/office/powerpoint/2010/main" val="67384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Echauffements</a:t>
            </a:r>
            <a:endParaRPr lang="fr-FR" dirty="0"/>
          </a:p>
        </p:txBody>
      </p:sp>
      <p:sp>
        <p:nvSpPr>
          <p:cNvPr id="3" name="Espace réservé du contenu 2"/>
          <p:cNvSpPr>
            <a:spLocks noGrp="1"/>
          </p:cNvSpPr>
          <p:nvPr>
            <p:ph idx="1"/>
          </p:nvPr>
        </p:nvSpPr>
        <p:spPr/>
        <p:txBody>
          <a:bodyPr/>
          <a:lstStyle/>
          <a:p>
            <a:r>
              <a:rPr lang="fr-BE" dirty="0" smtClean="0"/>
              <a:t>Quand et pourquoi?</a:t>
            </a:r>
          </a:p>
          <a:p>
            <a:pPr>
              <a:buFont typeface="Wingdings" pitchFamily="2" charset="2"/>
              <a:buChar char="Ä"/>
            </a:pPr>
            <a:r>
              <a:rPr lang="fr-BE" dirty="0" smtClean="0"/>
              <a:t>Avant chaque séance d’écriture pour éviter aux articulations de se figer à cause de l’effort, de la crispation, du stress et de la fatigue</a:t>
            </a:r>
          </a:p>
          <a:p>
            <a:pPr>
              <a:buFont typeface="Wingdings" pitchFamily="2" charset="2"/>
              <a:buChar char="Ä"/>
            </a:pPr>
            <a:r>
              <a:rPr lang="fr-BE" dirty="0" smtClean="0"/>
              <a:t>En cours de séance pour étirer les articulations crispées et/ou douloureuses</a:t>
            </a:r>
          </a:p>
          <a:p>
            <a:pPr>
              <a:buFont typeface="Wingdings" pitchFamily="2" charset="2"/>
              <a:buChar char="Ä"/>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3. Guider et observer des gestes :</a:t>
            </a:r>
            <a:br>
              <a:rPr lang="fr-FR" b="1" dirty="0"/>
            </a:br>
            <a:endParaRPr lang="fr-FR" b="1" dirty="0"/>
          </a:p>
        </p:txBody>
      </p:sp>
      <p:sp>
        <p:nvSpPr>
          <p:cNvPr id="3" name="Espace réservé du contenu 2"/>
          <p:cNvSpPr>
            <a:spLocks noGrp="1"/>
          </p:cNvSpPr>
          <p:nvPr>
            <p:ph idx="1"/>
          </p:nvPr>
        </p:nvSpPr>
        <p:spPr/>
        <p:txBody>
          <a:bodyPr>
            <a:normAutofit fontScale="77500" lnSpcReduction="20000"/>
          </a:bodyPr>
          <a:lstStyle/>
          <a:p>
            <a:r>
              <a:rPr lang="fr-FR" dirty="0" smtClean="0"/>
              <a:t>L’enseignant </a:t>
            </a:r>
            <a:r>
              <a:rPr lang="fr-FR" dirty="0"/>
              <a:t>écrit et commente devant les élèves (pas de modèle statique).</a:t>
            </a:r>
          </a:p>
          <a:p>
            <a:r>
              <a:rPr lang="fr-FR" dirty="0"/>
              <a:t>Il doit :</a:t>
            </a:r>
          </a:p>
          <a:p>
            <a:r>
              <a:rPr lang="fr-FR" dirty="0"/>
              <a:t> s’assurer qu’il est bien vu de chacun (se mettre de ¾ par rapport au tableau)</a:t>
            </a:r>
          </a:p>
          <a:p>
            <a:r>
              <a:rPr lang="fr-FR" dirty="0"/>
              <a:t> ralentir très volontairement sa vitesse d’écriture pour laisser le temps aux enfants de</a:t>
            </a:r>
          </a:p>
          <a:p>
            <a:r>
              <a:rPr lang="fr-FR" dirty="0"/>
              <a:t>voir naître l’écriture et d’anticiper sur le tracé.</a:t>
            </a:r>
          </a:p>
          <a:p>
            <a:r>
              <a:rPr lang="fr-FR" dirty="0"/>
              <a:t> utiliser les mêmes lignes que celles proposées à l’enfant sur sa feuille</a:t>
            </a:r>
          </a:p>
          <a:p>
            <a:r>
              <a:rPr lang="fr-FR" dirty="0"/>
              <a:t> observer en permanence le sens des tracés, la tenue du crayon, la posture et réguler.</a:t>
            </a:r>
          </a:p>
        </p:txBody>
      </p:sp>
    </p:spTree>
    <p:extLst>
      <p:ext uri="{BB962C8B-B14F-4D97-AF65-F5344CB8AC3E}">
        <p14:creationId xmlns:p14="http://schemas.microsoft.com/office/powerpoint/2010/main" val="628283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a:t>
            </a:r>
            <a:endParaRPr lang="fr-FR" dirty="0"/>
          </a:p>
        </p:txBody>
      </p:sp>
      <p:sp>
        <p:nvSpPr>
          <p:cNvPr id="3" name="Espace réservé du contenu 2"/>
          <p:cNvSpPr>
            <a:spLocks noGrp="1"/>
          </p:cNvSpPr>
          <p:nvPr>
            <p:ph idx="1"/>
          </p:nvPr>
        </p:nvSpPr>
        <p:spPr/>
        <p:txBody>
          <a:bodyPr/>
          <a:lstStyle/>
          <a:p>
            <a:r>
              <a:rPr lang="fr-BE" dirty="0" smtClean="0"/>
              <a:t>Ces conseils sont justes pour aider les élèves et éviter les défauts qui peuvent compliquer l’apprentissage de l’écriture ou causer des problèmes physiques plus ou moins graves.</a:t>
            </a:r>
          </a:p>
          <a:p>
            <a:r>
              <a:rPr lang="fr-BE" dirty="0" smtClean="0"/>
              <a:t>Une démarche cohérente permet de bien asseoir les apprentissages </a:t>
            </a:r>
            <a:r>
              <a:rPr lang="fr-BE" smtClean="0"/>
              <a:t>et donne du sens.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L’outil scripteur et la préhension</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Ä"/>
            </a:pPr>
            <a:r>
              <a:rPr lang="fr-BE" dirty="0" smtClean="0"/>
              <a:t>La tenue: plus il y a de doigts sur l’outil, moins le tracé est fluide. La tenue la plus efficace est « la pince ».</a:t>
            </a:r>
          </a:p>
        </p:txBody>
      </p:sp>
      <p:pic>
        <p:nvPicPr>
          <p:cNvPr id="5" name="Image 4" descr="2014-02-21 13.33.25.jpg"/>
          <p:cNvPicPr>
            <a:picLocks noChangeAspect="1"/>
          </p:cNvPicPr>
          <p:nvPr/>
        </p:nvPicPr>
        <p:blipFill>
          <a:blip r:embed="rId2" cstate="print"/>
          <a:stretch>
            <a:fillRect/>
          </a:stretch>
        </p:blipFill>
        <p:spPr>
          <a:xfrm rot="5400000">
            <a:off x="2911774" y="1842971"/>
            <a:ext cx="3456383" cy="61963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Image 3" descr="DSC00015.JPG"/>
          <p:cNvPicPr>
            <a:picLocks noChangeAspect="1"/>
          </p:cNvPicPr>
          <p:nvPr/>
        </p:nvPicPr>
        <p:blipFill>
          <a:blip r:embed="rId2" cstate="print"/>
          <a:stretch>
            <a:fillRect/>
          </a:stretch>
        </p:blipFill>
        <p:spPr>
          <a:xfrm>
            <a:off x="395536" y="620688"/>
            <a:ext cx="4155926" cy="5541235"/>
          </a:xfrm>
          <a:prstGeom prst="rect">
            <a:avLst/>
          </a:prstGeom>
        </p:spPr>
      </p:pic>
      <p:pic>
        <p:nvPicPr>
          <p:cNvPr id="9" name="Espace réservé du contenu 8" descr="DSC00012.JPG"/>
          <p:cNvPicPr>
            <a:picLocks noGrp="1" noChangeAspect="1"/>
          </p:cNvPicPr>
          <p:nvPr>
            <p:ph idx="1"/>
          </p:nvPr>
        </p:nvPicPr>
        <p:blipFill>
          <a:blip r:embed="rId3" cstate="print"/>
          <a:stretch>
            <a:fillRect/>
          </a:stretch>
        </p:blipFill>
        <p:spPr>
          <a:xfrm rot="16200000">
            <a:off x="3924961" y="1313765"/>
            <a:ext cx="5544616" cy="4158462"/>
          </a:xfrm>
        </p:spPr>
      </p:pic>
      <p:sp>
        <p:nvSpPr>
          <p:cNvPr id="5" name="ZoneTexte 4"/>
          <p:cNvSpPr txBox="1"/>
          <p:nvPr/>
        </p:nvSpPr>
        <p:spPr>
          <a:xfrm>
            <a:off x="467544" y="980728"/>
            <a:ext cx="381642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Les doigts sont trop près de la mine, l’enfant ne voit pas ce qu’il écrit</a:t>
            </a:r>
            <a:endParaRPr lang="fr-FR" sz="2000" dirty="0"/>
          </a:p>
        </p:txBody>
      </p:sp>
      <p:sp>
        <p:nvSpPr>
          <p:cNvPr id="6" name="ZoneTexte 5"/>
          <p:cNvSpPr txBox="1"/>
          <p:nvPr/>
        </p:nvSpPr>
        <p:spPr>
          <a:xfrm>
            <a:off x="4716016" y="692696"/>
            <a:ext cx="381642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Le crayon  est vertical, l’enfant doit exercer une pression exagérée et crispe le pouce et l’index</a:t>
            </a:r>
            <a:endParaRPr lang="fr-F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L’outil scripteur et la préhension</a:t>
            </a:r>
            <a:endParaRPr lang="fr-FR" dirty="0"/>
          </a:p>
        </p:txBody>
      </p:sp>
      <p:sp>
        <p:nvSpPr>
          <p:cNvPr id="3" name="Espace réservé du contenu 2"/>
          <p:cNvSpPr>
            <a:spLocks noGrp="1"/>
          </p:cNvSpPr>
          <p:nvPr>
            <p:ph idx="1"/>
          </p:nvPr>
        </p:nvSpPr>
        <p:spPr/>
        <p:txBody>
          <a:bodyPr/>
          <a:lstStyle/>
          <a:p>
            <a:r>
              <a:rPr lang="fr-BE" dirty="0" smtClean="0"/>
              <a:t>Le grip: il va influencer la tenue de l’outil par l’enfant. Plus l’outil est gros et lisse, plus l’enfant devra mettre de doigts pour empêcher l’outil de glisser.</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00009.JPG"/>
          <p:cNvPicPr>
            <a:picLocks noGrp="1" noChangeAspect="1"/>
          </p:cNvPicPr>
          <p:nvPr>
            <p:ph idx="1"/>
          </p:nvPr>
        </p:nvPicPr>
        <p:blipFill>
          <a:blip r:embed="rId2" cstate="print"/>
          <a:stretch>
            <a:fillRect/>
          </a:stretch>
        </p:blipFill>
        <p:spPr>
          <a:xfrm>
            <a:off x="1763688" y="260648"/>
            <a:ext cx="4793580" cy="6391440"/>
          </a:xfrm>
        </p:spPr>
      </p:pic>
      <p:sp>
        <p:nvSpPr>
          <p:cNvPr id="5" name="ZoneTexte 4"/>
          <p:cNvSpPr txBox="1"/>
          <p:nvPr/>
        </p:nvSpPr>
        <p:spPr>
          <a:xfrm>
            <a:off x="2195736" y="4941168"/>
            <a:ext cx="3816424"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Ici, trois doigts qui serrent très fort pour éviter de glisser vers la mine. Regardez la couleur de l’ongle du pouce , signe de trop grande pression</a:t>
            </a: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L’outil scripteur et la préhension</a:t>
            </a:r>
            <a:endParaRPr lang="fr-FR" dirty="0"/>
          </a:p>
        </p:txBody>
      </p:sp>
      <p:sp>
        <p:nvSpPr>
          <p:cNvPr id="3" name="Espace réservé du contenu 2"/>
          <p:cNvSpPr>
            <a:spLocks noGrp="1"/>
          </p:cNvSpPr>
          <p:nvPr>
            <p:ph idx="1"/>
          </p:nvPr>
        </p:nvSpPr>
        <p:spPr/>
        <p:txBody>
          <a:bodyPr/>
          <a:lstStyle/>
          <a:p>
            <a:pPr>
              <a:buFont typeface="Wingdings" pitchFamily="2" charset="2"/>
              <a:buChar char="Ä"/>
            </a:pPr>
            <a:r>
              <a:rPr lang="fr-BE" dirty="0" smtClean="0"/>
              <a:t>L’accroche de l’outil: c’est le rapport entre la pointe de l’outil et la vitesse de glisse sur le support. Plus l’enfant est débutant, plus l’accroche doit être bonne. Il ne faut pas hésiter à adapter l’outil au geste de l’enfant.</a:t>
            </a:r>
          </a:p>
          <a:p>
            <a:pPr>
              <a:buFont typeface="Wingdings" pitchFamily="2" charset="2"/>
              <a:buChar char="Ä"/>
            </a:pPr>
            <a:r>
              <a:rPr lang="fr-BE" dirty="0" smtClean="0"/>
              <a:t> Le support ne doit pas être trop près pour éviter de casser le poignet.</a:t>
            </a:r>
            <a:endParaRPr lang="fr-FR"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cc </a:t>
            </a:r>
            <a:r>
              <a:rPr lang="fr-BE" dirty="0" err="1" smtClean="0"/>
              <a:t>bbb</a:t>
            </a:r>
            <a:endParaRPr lang="fr-FR" dirty="0"/>
          </a:p>
        </p:txBody>
      </p:sp>
      <p:pic>
        <p:nvPicPr>
          <p:cNvPr id="4" name="Espace réservé du contenu 3" descr="P1130217.JPG"/>
          <p:cNvPicPr>
            <a:picLocks noGrp="1" noChangeAspect="1"/>
          </p:cNvPicPr>
          <p:nvPr>
            <p:ph idx="1"/>
          </p:nvPr>
        </p:nvPicPr>
        <p:blipFill>
          <a:blip r:embed="rId2" cstate="print"/>
          <a:stretch>
            <a:fillRect/>
          </a:stretch>
        </p:blipFill>
        <p:spPr>
          <a:xfrm>
            <a:off x="2627784" y="404664"/>
            <a:ext cx="3020153" cy="2265115"/>
          </a:xfrm>
        </p:spPr>
      </p:pic>
      <p:pic>
        <p:nvPicPr>
          <p:cNvPr id="5" name="Image 4" descr="P1130218.JPG"/>
          <p:cNvPicPr>
            <a:picLocks noChangeAspect="1"/>
          </p:cNvPicPr>
          <p:nvPr/>
        </p:nvPicPr>
        <p:blipFill>
          <a:blip r:embed="rId3" cstate="print"/>
          <a:stretch>
            <a:fillRect/>
          </a:stretch>
        </p:blipFill>
        <p:spPr>
          <a:xfrm>
            <a:off x="0" y="2666218"/>
            <a:ext cx="4572000" cy="3669723"/>
          </a:xfrm>
          <a:prstGeom prst="rect">
            <a:avLst/>
          </a:prstGeom>
        </p:spPr>
      </p:pic>
      <p:pic>
        <p:nvPicPr>
          <p:cNvPr id="6" name="Image 5" descr="P1130219.JPG"/>
          <p:cNvPicPr>
            <a:picLocks noChangeAspect="1"/>
          </p:cNvPicPr>
          <p:nvPr/>
        </p:nvPicPr>
        <p:blipFill>
          <a:blip r:embed="rId4" cstate="print"/>
          <a:stretch>
            <a:fillRect/>
          </a:stretch>
        </p:blipFill>
        <p:spPr>
          <a:xfrm>
            <a:off x="4437057" y="2636912"/>
            <a:ext cx="4799929" cy="3717032"/>
          </a:xfrm>
          <a:prstGeom prst="rect">
            <a:avLst/>
          </a:prstGeom>
        </p:spPr>
      </p:pic>
      <p:sp>
        <p:nvSpPr>
          <p:cNvPr id="7" name="ZoneTexte 6"/>
          <p:cNvSpPr txBox="1"/>
          <p:nvPr/>
        </p:nvSpPr>
        <p:spPr>
          <a:xfrm>
            <a:off x="5724128" y="332656"/>
            <a:ext cx="309634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La page n’est pas dans l’alignement du bras qui écrit</a:t>
            </a:r>
            <a:endParaRPr lang="fr-FR" sz="2000" dirty="0"/>
          </a:p>
        </p:txBody>
      </p:sp>
      <p:sp>
        <p:nvSpPr>
          <p:cNvPr id="8" name="ZoneTexte 7"/>
          <p:cNvSpPr txBox="1"/>
          <p:nvPr/>
        </p:nvSpPr>
        <p:spPr>
          <a:xfrm>
            <a:off x="395536" y="5653697"/>
            <a:ext cx="38164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Le cahier est trop près, l’enfant casse le poignet</a:t>
            </a:r>
            <a:endParaRPr lang="fr-FR" sz="2000" dirty="0"/>
          </a:p>
        </p:txBody>
      </p:sp>
      <p:sp>
        <p:nvSpPr>
          <p:cNvPr id="9" name="ZoneTexte 8"/>
          <p:cNvSpPr txBox="1"/>
          <p:nvPr/>
        </p:nvSpPr>
        <p:spPr>
          <a:xfrm>
            <a:off x="5076056" y="5373216"/>
            <a:ext cx="381642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dirty="0" smtClean="0"/>
              <a:t>Ici le cahier est aligné avec le bras; la main libre tient la page au bon endroit; la main qui écrit est correctement positionnée</a:t>
            </a:r>
            <a:endParaRPr lang="fr-FR" sz="2000" dirty="0"/>
          </a:p>
        </p:txBody>
      </p:sp>
      <p:cxnSp>
        <p:nvCxnSpPr>
          <p:cNvPr id="10" name="Connecteur droit avec flèche 9"/>
          <p:cNvCxnSpPr/>
          <p:nvPr/>
        </p:nvCxnSpPr>
        <p:spPr>
          <a:xfrm>
            <a:off x="2555776" y="4221088"/>
            <a:ext cx="720080" cy="144016"/>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275856" y="4365104"/>
            <a:ext cx="864096" cy="1296144"/>
          </a:xfrm>
          <a:prstGeom prst="straightConnector1">
            <a:avLst/>
          </a:prstGeom>
          <a:ln w="38100">
            <a:solidFill>
              <a:srgbClr val="FF0000"/>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668344" y="4509120"/>
            <a:ext cx="1475656" cy="1656184"/>
          </a:xfrm>
          <a:prstGeom prst="straightConnector1">
            <a:avLst/>
          </a:prstGeom>
          <a:ln w="38100">
            <a:solidFill>
              <a:srgbClr val="007A37"/>
            </a:solidFill>
            <a:prstDash val="lgDash"/>
            <a:headEnd type="oval" w="lg" len="med"/>
            <a:tailEnd type="oval"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defRPr dirty="0"/>
        </a:defPPr>
      </a:lstStyle>
      <a:style>
        <a:lnRef idx="2">
          <a:schemeClr val="dk1"/>
        </a:lnRef>
        <a:fillRef idx="1">
          <a:schemeClr val="lt1"/>
        </a:fillRef>
        <a:effectRef idx="0">
          <a:schemeClr val="dk1"/>
        </a:effectRef>
        <a:fontRef idx="minor">
          <a:schemeClr val="dk1"/>
        </a:fontRef>
      </a:style>
    </a:txDef>
  </a:objectDefaults>
  <a:extraClrSchemeLst/>
</a:theme>
</file>

<file path=docProps/app.xml><?xml version="1.0" encoding="utf-8"?>
<Properties xmlns="http://schemas.openxmlformats.org/officeDocument/2006/extended-properties" xmlns:vt="http://schemas.openxmlformats.org/officeDocument/2006/docPropsVTypes">
  <TotalTime>296</TotalTime>
  <Words>1278</Words>
  <Application>Microsoft Office PowerPoint</Application>
  <PresentationFormat>Affichage à l'écran (4:3)</PresentationFormat>
  <Paragraphs>86</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  Animation écriture en MS et GS</vt:lpstr>
      <vt:lpstr>1- Echauffements</vt:lpstr>
      <vt:lpstr>1- Echauffements</vt:lpstr>
      <vt:lpstr>2- L’outil scripteur et la préhension</vt:lpstr>
      <vt:lpstr>Présentation PowerPoint</vt:lpstr>
      <vt:lpstr>2- L’outil scripteur et la préhension</vt:lpstr>
      <vt:lpstr>Présentation PowerPoint</vt:lpstr>
      <vt:lpstr>2- L’outil scripteur et la préhension</vt:lpstr>
      <vt:lpstr> cc bbb</vt:lpstr>
      <vt:lpstr>3- La posture générale</vt:lpstr>
      <vt:lpstr>3- La posture générale</vt:lpstr>
      <vt:lpstr>Présentation PowerPoint</vt:lpstr>
      <vt:lpstr>Présentation PowerPoint</vt:lpstr>
      <vt:lpstr>3- La posture générale</vt:lpstr>
      <vt:lpstr>Présentation PowerPoint</vt:lpstr>
      <vt:lpstr>Présentation PowerPoint</vt:lpstr>
      <vt:lpstr>Présentation PowerPoint</vt:lpstr>
      <vt:lpstr>3- La posture générale</vt:lpstr>
      <vt:lpstr>Présentation PowerPoint</vt:lpstr>
      <vt:lpstr>3- La posture générale</vt:lpstr>
      <vt:lpstr>4- Les gauchers</vt:lpstr>
      <vt:lpstr>4- Les gauchers</vt:lpstr>
      <vt:lpstr>Présentation PowerPoint</vt:lpstr>
      <vt:lpstr>Présentation PowerPoint</vt:lpstr>
      <vt:lpstr>4- Les gauchers</vt:lpstr>
      <vt:lpstr>Présentation PowerPoint</vt:lpstr>
      <vt:lpstr>La démarche à privilégier</vt:lpstr>
      <vt:lpstr>1. S’adapter aux capacités des enfants </vt:lpstr>
      <vt:lpstr> 2. Installer des habitudes : voir la posture </vt:lpstr>
      <vt:lpstr>3. Guider et observer des gestes :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écriture en MS et GS</dc:title>
  <dc:creator>Les Filles</dc:creator>
  <cp:lastModifiedBy>Martine</cp:lastModifiedBy>
  <cp:revision>73</cp:revision>
  <dcterms:created xsi:type="dcterms:W3CDTF">2014-05-08T14:16:13Z</dcterms:created>
  <dcterms:modified xsi:type="dcterms:W3CDTF">2015-02-03T22:21:40Z</dcterms:modified>
</cp:coreProperties>
</file>