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sldIdLst>
    <p:sldId id="257" r:id="rId2"/>
    <p:sldId id="287" r:id="rId3"/>
    <p:sldId id="266" r:id="rId4"/>
    <p:sldId id="260" r:id="rId5"/>
    <p:sldId id="258" r:id="rId6"/>
    <p:sldId id="261" r:id="rId7"/>
    <p:sldId id="262" r:id="rId8"/>
    <p:sldId id="263" r:id="rId9"/>
    <p:sldId id="264" r:id="rId10"/>
    <p:sldId id="259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3" r:id="rId25"/>
    <p:sldId id="284" r:id="rId26"/>
    <p:sldId id="285" r:id="rId27"/>
    <p:sldId id="286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E4414-ED62-472C-88E5-4DF28787D7A1}" type="datetimeFigureOut">
              <a:rPr lang="fr-FR" smtClean="0"/>
              <a:t>15/06/2014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A9F65-BD4F-4958-9681-322419F4423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1104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920A6F1-9F78-42CF-A12E-04E158BBCAFB}" type="datetimeFigureOut">
              <a:rPr lang="fr-FR" smtClean="0"/>
              <a:t>15/06/2014</a:t>
            </a:fld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FR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F5783DB-DA0C-4A84-A184-D8636EA0E0BB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A6F1-9F78-42CF-A12E-04E158BBCAFB}" type="datetimeFigureOut">
              <a:rPr lang="fr-FR" smtClean="0"/>
              <a:t>15/06/2014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83DB-DA0C-4A84-A184-D8636EA0E0BB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A6F1-9F78-42CF-A12E-04E158BBCAFB}" type="datetimeFigureOut">
              <a:rPr lang="fr-FR" smtClean="0"/>
              <a:t>15/06/2014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83DB-DA0C-4A84-A184-D8636EA0E0BB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920A6F1-9F78-42CF-A12E-04E158BBCAFB}" type="datetimeFigureOut">
              <a:rPr lang="fr-FR" smtClean="0"/>
              <a:t>15/06/2014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83DB-DA0C-4A84-A184-D8636EA0E0BB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920A6F1-9F78-42CF-A12E-04E158BBCAFB}" type="datetimeFigureOut">
              <a:rPr lang="fr-FR" smtClean="0"/>
              <a:t>15/06/2014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F5783DB-DA0C-4A84-A184-D8636EA0E0BB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920A6F1-9F78-42CF-A12E-04E158BBCAFB}" type="datetimeFigureOut">
              <a:rPr lang="fr-FR" smtClean="0"/>
              <a:t>15/06/2014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F5783DB-DA0C-4A84-A184-D8636EA0E0BB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920A6F1-9F78-42CF-A12E-04E158BBCAFB}" type="datetimeFigureOut">
              <a:rPr lang="fr-FR" smtClean="0"/>
              <a:t>15/06/2014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F5783DB-DA0C-4A84-A184-D8636EA0E0BB}" type="slidenum">
              <a:rPr lang="fr-FR" smtClean="0"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A6F1-9F78-42CF-A12E-04E158BBCAFB}" type="datetimeFigureOut">
              <a:rPr lang="fr-FR" smtClean="0"/>
              <a:t>15/06/2014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83DB-DA0C-4A84-A184-D8636EA0E0BB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920A6F1-9F78-42CF-A12E-04E158BBCAFB}" type="datetimeFigureOut">
              <a:rPr lang="fr-FR" smtClean="0"/>
              <a:t>15/06/2014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F5783DB-DA0C-4A84-A184-D8636EA0E0BB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920A6F1-9F78-42CF-A12E-04E158BBCAFB}" type="datetimeFigureOut">
              <a:rPr lang="fr-FR" smtClean="0"/>
              <a:t>15/06/2014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F5783DB-DA0C-4A84-A184-D8636EA0E0BB}" type="slidenum">
              <a:rPr lang="fr-FR" smtClean="0"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920A6F1-9F78-42CF-A12E-04E158BBCAFB}" type="datetimeFigureOut">
              <a:rPr lang="fr-FR" smtClean="0"/>
              <a:t>15/06/2014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F5783DB-DA0C-4A84-A184-D8636EA0E0BB}" type="slidenum">
              <a:rPr lang="fr-FR" smtClean="0"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920A6F1-9F78-42CF-A12E-04E158BBCAFB}" type="datetimeFigureOut">
              <a:rPr lang="fr-FR" smtClean="0"/>
              <a:t>15/06/2014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F5783DB-DA0C-4A84-A184-D8636EA0E0BB}" type="slidenum">
              <a:rPr lang="fr-FR" smtClean="0"/>
              <a:t>‹N°›</a:t>
            </a:fld>
            <a:endParaRPr lang="fr-F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b="1" dirty="0" smtClean="0">
                <a:solidFill>
                  <a:srgbClr val="FFFF00"/>
                </a:solidFill>
              </a:rPr>
              <a:t>GRAPHISME DANS L’ART ET LES CULTURES 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        </a:t>
            </a: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1795457"/>
            <a:ext cx="8208912" cy="360040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sz="2000" b="1" dirty="0" smtClean="0">
                <a:solidFill>
                  <a:srgbClr val="FFFF00"/>
                </a:solidFill>
              </a:rPr>
              <a:t>Martine Drodzinski, CPC</a:t>
            </a:r>
          </a:p>
          <a:p>
            <a:r>
              <a:rPr lang="fr-FR" sz="2000" b="1" dirty="0" smtClean="0">
                <a:solidFill>
                  <a:srgbClr val="FFFF00"/>
                </a:solidFill>
              </a:rPr>
              <a:t>Travaux des écoles : Brassens, Kergomard, Picasso R Triolet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69" y="90179"/>
            <a:ext cx="1416653" cy="1062490"/>
          </a:xfrm>
          <a:prstGeom prst="rect">
            <a:avLst/>
          </a:prstGeom>
        </p:spPr>
      </p:pic>
      <p:pic>
        <p:nvPicPr>
          <p:cNvPr id="1027" name="Picture 3" descr="E:\Users\Philippe\Desktop\BEN BELLA ELEVES 2014\BEN BELLA ELEVES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984" y="101139"/>
            <a:ext cx="1402040" cy="105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Users\Philippe\Desktop\BEN BELLA ELEVES 2014\BEN BELLA ELEVES (3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713" y="1833824"/>
            <a:ext cx="3589917" cy="279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Users\Philippe\Desktop\TRIPTIQU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773" y="78385"/>
            <a:ext cx="1450062" cy="108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Users\Philippe\Desktop\photos pour Mme Monin\école Brassens Comin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2084400" cy="27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 descr="E:\Users\Philippe\Desktop\ben bella\IMG_308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4747"/>
            <a:ext cx="1224136" cy="1000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9" name="Picture 7" descr="E:\Users\Philippe\Desktop\photos pour Mme Monin\écoles de Roncq (2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215" y="95798"/>
            <a:ext cx="1533139" cy="114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:\Users\Philippe\Desktop\BEN BELLA ELEVES 2014\BEN BELLA ELEVES (14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63" y="78385"/>
            <a:ext cx="1640585" cy="123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E:\Users\Philippe\Desktop\ben bella\IMG_308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88000" y="-4191000"/>
            <a:ext cx="2558400" cy="191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E:\Users\Philippe\Desktop\ben bella\IMG_308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88000" y="-4191000"/>
            <a:ext cx="3518400" cy="2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E:\Users\Philippe\Desktop\ben bella\IMG_308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88000" y="-4191000"/>
            <a:ext cx="3038400" cy="227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E:\Users\Philippe\Desktop\BEN BELLA ELEVES 2014\BEN BELLA ELEVES (21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533" y="1804767"/>
            <a:ext cx="3018467" cy="2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Users\Philippe\Pictures\Graphismes Brassens\IMG_2279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5" y="5390403"/>
            <a:ext cx="1875692" cy="140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Users\Philippe\Pictures\Graphismes Brassens\IMG_226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215" y="5436232"/>
            <a:ext cx="1944000" cy="14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Philippe\Pictures\Graphismes Brassens\IMG_2281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215" y="5455268"/>
            <a:ext cx="1944000" cy="14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Philippe\Pictures\Graphismes Brassens\IMG_2269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215" y="5417367"/>
            <a:ext cx="1944000" cy="14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04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Démarche de formation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endParaRPr lang="fr-FR" dirty="0" smtClean="0"/>
          </a:p>
          <a:p>
            <a:r>
              <a:rPr lang="fr-FR" dirty="0" smtClean="0"/>
              <a:t>Place des activités graphiques dans les programmes de 2008</a:t>
            </a:r>
          </a:p>
          <a:p>
            <a:r>
              <a:rPr lang="fr-FR" dirty="0" smtClean="0"/>
              <a:t>Une démarche analysée : « du tracé spontané au tracé maîtrisé »</a:t>
            </a:r>
          </a:p>
          <a:p>
            <a:r>
              <a:rPr lang="fr-FR" dirty="0" smtClean="0"/>
              <a:t>Les apprentissages visés grâce aux albums</a:t>
            </a:r>
          </a:p>
          <a:p>
            <a:r>
              <a:rPr lang="fr-FR" dirty="0" smtClean="0"/>
              <a:t>Les projets autour d’une programmation</a:t>
            </a:r>
          </a:p>
          <a:p>
            <a:r>
              <a:rPr lang="fr-FR" dirty="0" smtClean="0"/>
              <a:t>Des progressions-types à partir d’exemples</a:t>
            </a:r>
            <a:r>
              <a:rPr lang="fr-FR" dirty="0"/>
              <a:t> </a:t>
            </a:r>
            <a:r>
              <a:rPr lang="fr-FR" dirty="0" smtClean="0"/>
              <a:t>:</a:t>
            </a:r>
          </a:p>
          <a:p>
            <a:pPr marL="64008" indent="0">
              <a:buNone/>
            </a:pPr>
            <a:r>
              <a:rPr lang="fr-FR" dirty="0" smtClean="0"/>
              <a:t>« la </a:t>
            </a:r>
            <a:r>
              <a:rPr lang="fr-FR" dirty="0" err="1" smtClean="0"/>
              <a:t>grapho-rando</a:t>
            </a:r>
            <a:r>
              <a:rPr lang="fr-FR" dirty="0" smtClean="0"/>
              <a:t> », le graphisme dans les albums, les expositions d’école… </a:t>
            </a:r>
          </a:p>
        </p:txBody>
      </p:sp>
    </p:spTree>
    <p:extLst>
      <p:ext uri="{BB962C8B-B14F-4D97-AF65-F5344CB8AC3E}">
        <p14:creationId xmlns:p14="http://schemas.microsoft.com/office/powerpoint/2010/main" val="334887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démarche à expérimenter en classe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fr-FR" b="1" dirty="0" smtClean="0">
                <a:solidFill>
                  <a:schemeClr val="accent1"/>
                </a:solidFill>
              </a:rPr>
              <a:t>Du dessin spontané au tracé </a:t>
            </a:r>
            <a:r>
              <a:rPr lang="fr-FR" dirty="0" smtClean="0"/>
              <a:t>maîtrisé pour faire progresser les élèves afin de leur permettre de communiquer, représenter, exprimer sensations et émotions.</a:t>
            </a:r>
          </a:p>
          <a:p>
            <a:pPr marL="64008" indent="0">
              <a:buNone/>
            </a:pPr>
            <a:r>
              <a:rPr lang="fr-FR" dirty="0" smtClean="0"/>
              <a:t>Le dessin libre est à privilégier car mon objectif sera de jeter des ponts entre les formes  » naturelles » d’expression des élèves et les apprentissages structurés de la maternelle, » les unes enrichissants les autres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104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principes de la démarche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démarche d’apprentissage du graphisme s’articule autour de :</a:t>
            </a:r>
          </a:p>
          <a:p>
            <a:pPr>
              <a:buFontTx/>
              <a:buChar char="-"/>
            </a:pPr>
            <a:r>
              <a:rPr lang="fr-FR" dirty="0" smtClean="0"/>
              <a:t>La valorisation et l’exploitation des dessins spontanés</a:t>
            </a:r>
          </a:p>
          <a:p>
            <a:pPr>
              <a:buFontTx/>
              <a:buChar char="-"/>
            </a:pPr>
            <a:r>
              <a:rPr lang="fr-FR" dirty="0" smtClean="0"/>
              <a:t>La constitution d’un répertoire graphique</a:t>
            </a:r>
          </a:p>
          <a:p>
            <a:pPr>
              <a:buFontTx/>
              <a:buChar char="-"/>
            </a:pPr>
            <a:r>
              <a:rPr lang="fr-FR" dirty="0" smtClean="0"/>
              <a:t>L’enrichissement culturel</a:t>
            </a:r>
          </a:p>
          <a:p>
            <a:pPr>
              <a:buFontTx/>
              <a:buChar char="-"/>
            </a:pPr>
            <a:r>
              <a:rPr lang="fr-FR" dirty="0" smtClean="0"/>
              <a:t>L’acquisition de notions plastiques</a:t>
            </a:r>
          </a:p>
          <a:p>
            <a:pPr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620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démarche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fr-FR" dirty="0" smtClean="0"/>
              <a:t>Dans un cahier mémoire, répertorier tous les dessins spontanés de l’élève afin de les exploiter dans le cadre d’activités.</a:t>
            </a:r>
          </a:p>
          <a:p>
            <a:pPr marL="64008" indent="0">
              <a:buNone/>
            </a:pPr>
            <a:r>
              <a:rPr lang="fr-FR" dirty="0" smtClean="0"/>
              <a:t>Dans chaque productions enfantines, on retrouve points et lignes, c’est-à-dire les 2 éléments graphiques de base.</a:t>
            </a:r>
          </a:p>
          <a:p>
            <a:pPr marL="64008" indent="0">
              <a:buNone/>
            </a:pPr>
            <a:r>
              <a:rPr lang="fr-FR" dirty="0" smtClean="0"/>
              <a:t>On étudie des notions qui émergent des élèves.</a:t>
            </a:r>
          </a:p>
          <a:p>
            <a:pPr marL="64008" indent="0">
              <a:buNone/>
            </a:pPr>
            <a:r>
              <a:rPr lang="fr-FR" dirty="0" smtClean="0"/>
              <a:t>Les références culturelles introduites vont enrichir les dessins spontanés.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855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étapes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fr-FR" b="1" dirty="0" smtClean="0">
                <a:solidFill>
                  <a:schemeClr val="accent1"/>
                </a:solidFill>
              </a:rPr>
              <a:t>Atelier de dessin en autonomie</a:t>
            </a:r>
          </a:p>
          <a:p>
            <a:pPr marL="64008" indent="0">
              <a:buNone/>
            </a:pPr>
            <a:r>
              <a:rPr lang="fr-FR" b="1" dirty="0" smtClean="0">
                <a:solidFill>
                  <a:schemeClr val="accent1"/>
                </a:solidFill>
              </a:rPr>
              <a:t>Analyse de l’exploitation </a:t>
            </a:r>
            <a:r>
              <a:rPr lang="fr-FR" dirty="0" smtClean="0"/>
              <a:t>pour repérer des éléments graphiques et les introduire dans le répertoire graphique sous forme de fiche. C’est un véritable réservoir de traces.</a:t>
            </a:r>
          </a:p>
          <a:p>
            <a:pPr marL="64008" indent="0">
              <a:buNone/>
            </a:pPr>
            <a:r>
              <a:rPr lang="fr-FR" dirty="0" smtClean="0"/>
              <a:t>On enrichit le répertoire graphique et l’éveil culturel de l’élève </a:t>
            </a:r>
            <a:endParaRPr lang="fr-FR" dirty="0"/>
          </a:p>
          <a:p>
            <a:pPr marL="64008" indent="0">
              <a:buNone/>
            </a:pPr>
            <a:r>
              <a:rPr lang="fr-FR" b="1" dirty="0" smtClean="0">
                <a:solidFill>
                  <a:schemeClr val="accent2"/>
                </a:solidFill>
              </a:rPr>
              <a:t>Ateliers de graphisme</a:t>
            </a:r>
            <a:endParaRPr lang="fr-F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6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ETAPES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Atelier de graphisme :</a:t>
            </a:r>
          </a:p>
          <a:p>
            <a:r>
              <a:rPr lang="fr-FR" dirty="0" smtClean="0"/>
              <a:t>On met en place des situations d’apprentissage, les élèves utilisent les fiches du répertoire. Ces situations construites autour d’une notion permettent l’acquisition de compétences visées :</a:t>
            </a:r>
          </a:p>
          <a:p>
            <a:r>
              <a:rPr lang="fr-FR" dirty="0" smtClean="0"/>
              <a:t>Par exemple : points, traits, spirales, vagues…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10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OBJECTIFS?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fr-FR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1°Créer les conditions favorables aux apprentissages </a:t>
            </a:r>
            <a:r>
              <a:rPr lang="fr-FR" dirty="0" smtClean="0"/>
              <a:t>: encourager, aider, éduquer, exercer, offrir des moments de détente, proposer une variété de conditions matérielles adaptées</a:t>
            </a:r>
          </a:p>
          <a:p>
            <a:pPr marL="64008" indent="0">
              <a:buNone/>
            </a:pPr>
            <a:r>
              <a:rPr lang="fr-FR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2°Rendre les activités graphiques motivantes et porteuses de sens</a:t>
            </a:r>
          </a:p>
          <a:p>
            <a:pPr marL="64008" indent="0">
              <a:buNone/>
            </a:pPr>
            <a:r>
              <a:rPr lang="fr-FR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3° Mettre en place une expérimentation qui concerne le groupe classe</a:t>
            </a:r>
            <a:endParaRPr lang="fr-FR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6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COMPETENCES?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fr-FR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L’atelier spontané </a:t>
            </a:r>
            <a:r>
              <a:rPr lang="fr-FR" dirty="0" smtClean="0"/>
              <a:t>: stimuler la motivation naturelle des dessins en diversifiant outils, supports, médiums pour prendre conscience de l’espace graphique et des variations de la trace. Les productions donnent lieu à des échanges : album-écho, enrichissement du vocabulaire…</a:t>
            </a:r>
          </a:p>
          <a:p>
            <a:pPr marL="64008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Voir les textes officiels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démarche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L’atelier de graphisme</a:t>
            </a:r>
          </a:p>
          <a:p>
            <a:pPr marL="64008" indent="0">
              <a:buNone/>
            </a:pPr>
            <a:r>
              <a:rPr lang="fr-FR" b="1" dirty="0" smtClean="0"/>
              <a:t>-  pour proposer des situations d’apprentissage et faire acquérir des compétences spécifiques</a:t>
            </a:r>
          </a:p>
          <a:p>
            <a:pPr marL="64008" indent="0">
              <a:buNone/>
            </a:pPr>
            <a:r>
              <a:rPr lang="fr-FR" b="1" dirty="0" smtClean="0"/>
              <a:t>- pour réinvestir des connaissances et des apports culturels invitant l’élève à explorer l’histoire des arts et à entrer dans l’univers des formes et des signes pour lui permettre d'élargir son champ culturel.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08156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langage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Cette démarche favorise l’acquisition du langage et du lexique. L’aptitude à catégoriser (les lignes, les formes, les couleurs…) favorise le développement d’un lexique de plus en plus précis.</a:t>
            </a:r>
          </a:p>
          <a:p>
            <a:r>
              <a:rPr lang="fr-FR" dirty="0" smtClean="0"/>
              <a:t>L’élève nomme, d</a:t>
            </a:r>
            <a:r>
              <a:rPr lang="fr-FR" dirty="0"/>
              <a:t>é</a:t>
            </a:r>
            <a:r>
              <a:rPr lang="fr-FR" dirty="0" smtClean="0"/>
              <a:t>signe, décrit une image, une procédure; justifie, explique, catégorise, compare, se questionne, exprime une perception, parle pour comprendre…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457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de l’animation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fr-FR" dirty="0" smtClean="0"/>
              <a:t>Quelles démarches et pratiques pertinentes pour enseigner le graphisme ?</a:t>
            </a:r>
          </a:p>
          <a:p>
            <a:pPr marL="64008" indent="0">
              <a:buNone/>
            </a:pPr>
            <a:r>
              <a:rPr lang="fr-FR" dirty="0" smtClean="0"/>
              <a:t>Un exemple avec l’école Picasso de Roncq </a:t>
            </a:r>
          </a:p>
          <a:p>
            <a:pPr marL="64008" indent="0">
              <a:buNone/>
            </a:pPr>
            <a:r>
              <a:rPr lang="fr-FR" dirty="0" smtClean="0"/>
              <a:t>Quelles activités proposer aux élèves pour enrichir leur « capital graphique » ?</a:t>
            </a:r>
          </a:p>
          <a:p>
            <a:pPr marL="64008" indent="0">
              <a:buNone/>
            </a:pPr>
            <a:r>
              <a:rPr lang="fr-FR" dirty="0" smtClean="0"/>
              <a:t>Quelle posture privilégier pour la tenue des outils ? : une expérience avec l’école Perrault de Comines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390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VERBALISATION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L’élève échange et l’adulte étaye son propos, l’encourage à se faire comprendre, à trouver sa place dans les interactions. L’élève apprend à justifier, expliquer ce qu’il fait, pourquoi il le fait. Le maître le décentre de l’action, réorganise sa pensée, l’aide à se rappeler de la consigne…(Langage d’évocation)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277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devenir élève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fr-FR" sz="2400" dirty="0" smtClean="0"/>
              <a:t>L’élève comprend qu’il a un rôle à jouer dans le projet auquel il prend conscience d’appartenir, il prend toute sa place dans le groupe.</a:t>
            </a:r>
          </a:p>
          <a:p>
            <a:pPr marL="64008" indent="0">
              <a:buNone/>
            </a:pPr>
            <a:r>
              <a:rPr lang="fr-FR" sz="2400" dirty="0" smtClean="0"/>
              <a:t>Les relations avec les autres construisent son identité, sa personnalité.</a:t>
            </a:r>
          </a:p>
          <a:p>
            <a:pPr marL="64008" indent="0">
              <a:buNone/>
            </a:pPr>
            <a:r>
              <a:rPr lang="fr-FR" sz="2400" dirty="0" smtClean="0"/>
              <a:t>Il s’exprime, confronte son point de vue, partage des moments de plaisir et d’émotion, s’engage en toute sécurité, fait appel à ses propres ressources, prend des responsabilités, cherche des solutions, découvre une coopération efficace, dit ce qu’il fait, le raconte, identifie et dit ce qu’il apprend.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4442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ROLE DU MAITRE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/>
              <a:t>D</a:t>
            </a:r>
            <a:r>
              <a:rPr lang="fr-FR" dirty="0" smtClean="0"/>
              <a:t>évelopper un regard positif sur les dessins</a:t>
            </a:r>
          </a:p>
          <a:p>
            <a:r>
              <a:rPr lang="fr-FR" dirty="0" smtClean="0"/>
              <a:t>Créer chaque année un nouveau répertoire</a:t>
            </a:r>
          </a:p>
          <a:p>
            <a:r>
              <a:rPr lang="fr-FR" dirty="0" smtClean="0"/>
              <a:t>Observer les dessins, suivre leurs évolutions</a:t>
            </a:r>
          </a:p>
          <a:p>
            <a:r>
              <a:rPr lang="fr-FR" dirty="0" smtClean="0"/>
              <a:t>Évaluer en continu la maîtrise du geste de chaque élève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42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Mettre en place une progressivité de cycle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r-FR" dirty="0" smtClean="0"/>
              <a:t>Une réflexion d’équipe s’impose dans l’école</a:t>
            </a:r>
          </a:p>
          <a:p>
            <a:pPr>
              <a:buFontTx/>
              <a:buChar char="-"/>
            </a:pPr>
            <a:r>
              <a:rPr lang="fr-FR" dirty="0" smtClean="0"/>
              <a:t>Une réflexion d’équipe autour de la liaison GS/CP est un incontournable pour assurer la continuité des apprentissages graphiques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198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REPERES POUR EVALUER LES PROGRES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fr-FR" dirty="0" smtClean="0"/>
              <a:t>En fin d’année, l’élève doit pouvoir :</a:t>
            </a:r>
          </a:p>
          <a:p>
            <a:pPr marL="64008" indent="0">
              <a:buNone/>
            </a:pPr>
            <a:r>
              <a:rPr lang="fr-FR" dirty="0" smtClean="0"/>
              <a:t>Pour la MS :</a:t>
            </a:r>
          </a:p>
          <a:p>
            <a:pPr>
              <a:buFontTx/>
              <a:buChar char="-"/>
            </a:pPr>
            <a:r>
              <a:rPr lang="fr-FR" b="1" dirty="0" smtClean="0">
                <a:solidFill>
                  <a:srgbClr val="FFC000"/>
                </a:solidFill>
              </a:rPr>
              <a:t>Motricité</a:t>
            </a:r>
            <a:r>
              <a:rPr lang="fr-FR" b="1" dirty="0" smtClean="0">
                <a:solidFill>
                  <a:schemeClr val="accent1"/>
                </a:solidFill>
              </a:rPr>
              <a:t> </a:t>
            </a:r>
            <a:r>
              <a:rPr lang="fr-FR" dirty="0" smtClean="0"/>
              <a:t>: adapter les gestes aux supports (contrôle de la pression) et reproduire des formes données (lignes droites, courbes, brisées, enroulées, formes stylisées)</a:t>
            </a:r>
          </a:p>
          <a:p>
            <a:pPr>
              <a:buFontTx/>
              <a:buChar char="-"/>
            </a:pPr>
            <a:r>
              <a:rPr lang="fr-FR" b="1" dirty="0" smtClean="0">
                <a:solidFill>
                  <a:srgbClr val="FFC000"/>
                </a:solidFill>
              </a:rPr>
              <a:t>Préhension</a:t>
            </a:r>
            <a:r>
              <a:rPr lang="fr-FR" dirty="0" smtClean="0">
                <a:solidFill>
                  <a:srgbClr val="FFC000"/>
                </a:solidFill>
              </a:rPr>
              <a:t> </a:t>
            </a:r>
            <a:r>
              <a:rPr lang="fr-FR" dirty="0" smtClean="0"/>
              <a:t>: utiliser les crayons, les feutres fins (en </a:t>
            </a:r>
            <a:r>
              <a:rPr lang="fr-FR" dirty="0"/>
              <a:t>t</a:t>
            </a:r>
            <a:r>
              <a:rPr lang="fr-FR" dirty="0" smtClean="0"/>
              <a:t>enue correcte)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292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MS, en fin d’année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4008" indent="0">
              <a:buNone/>
            </a:pPr>
            <a:r>
              <a:rPr lang="fr-FR" b="1" dirty="0" smtClean="0">
                <a:solidFill>
                  <a:srgbClr val="FFC000"/>
                </a:solidFill>
              </a:rPr>
              <a:t>Organisations spatiales </a:t>
            </a:r>
            <a:r>
              <a:rPr lang="fr-FR" dirty="0" smtClean="0"/>
              <a:t>: occuper un espace réduit en saturant l’espace de tracés, relier des éléments, étendre, contourner, et suivre une trajectoire imposée dans tous les sens</a:t>
            </a:r>
          </a:p>
          <a:p>
            <a:pPr marL="64008" indent="0">
              <a:buNone/>
            </a:pPr>
            <a:r>
              <a:rPr lang="fr-FR" b="1" dirty="0" smtClean="0">
                <a:solidFill>
                  <a:srgbClr val="FFC000"/>
                </a:solidFill>
              </a:rPr>
              <a:t>Perception </a:t>
            </a:r>
            <a:r>
              <a:rPr lang="fr-FR" b="1" dirty="0" smtClean="0"/>
              <a:t>: </a:t>
            </a:r>
            <a:r>
              <a:rPr lang="fr-FR" dirty="0" smtClean="0"/>
              <a:t>analyser et décrire des motifs graphiques du point de vue de la forme et de l’organisation</a:t>
            </a:r>
          </a:p>
          <a:p>
            <a:pPr marL="64008" indent="0">
              <a:buNone/>
            </a:pPr>
            <a:r>
              <a:rPr lang="fr-FR" b="1" dirty="0" smtClean="0">
                <a:solidFill>
                  <a:srgbClr val="FFC000"/>
                </a:solidFill>
              </a:rPr>
              <a:t>Mise à la tâche </a:t>
            </a:r>
            <a:r>
              <a:rPr lang="fr-FR" dirty="0" smtClean="0"/>
              <a:t>: exécuter en autonomie des compositions graphiques de plus en plus élaborées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752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Repères pour évaluer les progrès en GS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fr-FR" b="1" dirty="0" smtClean="0">
                <a:solidFill>
                  <a:srgbClr val="FFC000"/>
                </a:solidFill>
              </a:rPr>
              <a:t>Motricité : </a:t>
            </a:r>
            <a:r>
              <a:rPr lang="fr-FR" b="1" dirty="0" smtClean="0"/>
              <a:t>copier et reproduire des formes graphiques, modifier des formes, enrichir un motif, reproduire un rythme, dessiner des symétries</a:t>
            </a:r>
            <a:endParaRPr lang="fr-FR" b="1" dirty="0" smtClean="0">
              <a:solidFill>
                <a:srgbClr val="FFC000"/>
              </a:solidFill>
            </a:endParaRPr>
          </a:p>
          <a:p>
            <a:pPr>
              <a:buFontTx/>
              <a:buChar char="-"/>
            </a:pPr>
            <a:r>
              <a:rPr lang="fr-FR" b="1" dirty="0" smtClean="0">
                <a:solidFill>
                  <a:srgbClr val="FFC000"/>
                </a:solidFill>
              </a:rPr>
              <a:t>Préhension : </a:t>
            </a:r>
            <a:r>
              <a:rPr lang="fr-FR" b="1" dirty="0" smtClean="0"/>
              <a:t>utiliser et tenir  correctement les stylos, crayons</a:t>
            </a:r>
          </a:p>
          <a:p>
            <a:pPr>
              <a:buFontTx/>
              <a:buChar char="-"/>
            </a:pPr>
            <a:r>
              <a:rPr lang="fr-FR" b="1" dirty="0" smtClean="0">
                <a:solidFill>
                  <a:srgbClr val="FFC000"/>
                </a:solidFill>
              </a:rPr>
              <a:t>Organisations spatiales : </a:t>
            </a:r>
            <a:r>
              <a:rPr lang="fr-FR" b="1" dirty="0" smtClean="0"/>
              <a:t>suivre une trajectoire donnée en respectant une direction</a:t>
            </a:r>
          </a:p>
          <a:p>
            <a:pPr>
              <a:buFontTx/>
              <a:buChar char="-"/>
            </a:pPr>
            <a:r>
              <a:rPr lang="fr-FR" b="1" dirty="0" smtClean="0">
                <a:solidFill>
                  <a:srgbClr val="FFC000"/>
                </a:solidFill>
              </a:rPr>
              <a:t>Perception : </a:t>
            </a:r>
            <a:r>
              <a:rPr lang="fr-FR" b="1" dirty="0" smtClean="0"/>
              <a:t>discriminer les ressemblances et différences</a:t>
            </a:r>
          </a:p>
          <a:p>
            <a:pPr>
              <a:buFontTx/>
              <a:buChar char="-"/>
            </a:pPr>
            <a:r>
              <a:rPr lang="fr-FR" b="1" dirty="0" smtClean="0">
                <a:solidFill>
                  <a:srgbClr val="FFC000"/>
                </a:solidFill>
              </a:rPr>
              <a:t>Mise à la tâche :  </a:t>
            </a:r>
            <a:r>
              <a:rPr lang="fr-FR" b="1" dirty="0" smtClean="0"/>
              <a:t>arriver au bout d’une commande en coopérer sur une tâche, soigner la qualité des réalisations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6315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208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Revoir certaines pratiques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fr-FR" dirty="0" smtClean="0"/>
              <a:t>Le constat : souvent en maternelle le graphisme est abordé de façon mécanique et artificielle : des exercices.</a:t>
            </a:r>
          </a:p>
          <a:p>
            <a:pPr marL="64008" indent="0">
              <a:buNone/>
            </a:pPr>
            <a:r>
              <a:rPr lang="fr-FR" dirty="0" smtClean="0"/>
              <a:t>Ces propositions restent rigides et ne sont pas adaptées au développement de l’élève.</a:t>
            </a:r>
          </a:p>
          <a:p>
            <a:pPr marL="64008" indent="0">
              <a:buNone/>
            </a:pPr>
            <a:r>
              <a:rPr lang="fr-FR" dirty="0" smtClean="0"/>
              <a:t>Des apprentissages graphiques stimulants seront des facteurs d’épanouissement pour vos élèves.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064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références au socle commun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fr-FR" dirty="0" smtClean="0"/>
              <a:t>« Maîtriser le socle commun, c’est être en mesure de comprendre les grands défis de l’humanité, la diversité des cultures et</a:t>
            </a:r>
          </a:p>
          <a:p>
            <a:pPr marL="64008" indent="0">
              <a:buNone/>
            </a:pPr>
            <a:r>
              <a:rPr lang="fr-FR" dirty="0" smtClean="0"/>
              <a:t> l’universalité des droits de l’homme ».</a:t>
            </a:r>
          </a:p>
          <a:p>
            <a:pPr marL="64008" indent="0">
              <a:buNone/>
            </a:pPr>
            <a:r>
              <a:rPr lang="fr-FR" dirty="0" smtClean="0"/>
              <a:t>« Les élèves doivent comprendre l’unité et la complexité du monde par une première approche des droits de l’homme, de la diversité des civilisations, des sociétés, des religions ».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284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 </a:t>
            </a:r>
            <a:r>
              <a:rPr lang="fr-FR" dirty="0"/>
              <a:t>C</a:t>
            </a:r>
            <a:r>
              <a:rPr lang="fr-FR" dirty="0" smtClean="0"/>
              <a:t>oup de cœur pour une expo d’élèves à partir d’un artiste : BEN BELLA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4008" indent="0">
              <a:buNone/>
            </a:pPr>
            <a:r>
              <a:rPr lang="fr-FR" dirty="0" smtClean="0"/>
              <a:t>Les activités graphiques proposées ont permis aux élèves de s’ouvrir sur la diversité des cultures artistiques et d’entrer dans le monde du respect de l’autre.</a:t>
            </a:r>
          </a:p>
          <a:p>
            <a:pPr marL="64008" indent="0">
              <a:buNone/>
            </a:pPr>
            <a:r>
              <a:rPr lang="fr-FR" dirty="0" smtClean="0"/>
              <a:t>Ces différents projets permettent aux élèves d’entrer de façon variée et motivante dans le monde des arts.</a:t>
            </a:r>
          </a:p>
          <a:p>
            <a:pPr marL="64008" indent="0">
              <a:buNone/>
            </a:pPr>
            <a:r>
              <a:rPr lang="fr-FR" dirty="0" smtClean="0"/>
              <a:t>Cette ouverture aux autres cultures propose des progressions riches et des repères pour mesurer les acquis de vos élèves.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605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 démarche pour cette formation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fr-FR" dirty="0" smtClean="0"/>
              <a:t>1° Créer un contexte spécifique en proposant un projet de classe ou d’école</a:t>
            </a:r>
          </a:p>
          <a:p>
            <a:pPr marL="64008" indent="0">
              <a:buNone/>
            </a:pPr>
            <a:r>
              <a:rPr lang="fr-FR" dirty="0" smtClean="0"/>
              <a:t>2° Veiller aux choix des supports sélectionnés pour leur richesse graphique afin d’engager vos élèves dans une première rencontre culturelle</a:t>
            </a:r>
          </a:p>
          <a:p>
            <a:pPr marL="64008" indent="0">
              <a:buNone/>
            </a:pPr>
            <a:r>
              <a:rPr lang="fr-FR" dirty="0" smtClean="0"/>
              <a:t>3° Emmener vos élèves vers l’observation et la description : ce sont des activités fondamentales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986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 démarche de formation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4° Trois phases sont à prendre en compte :</a:t>
            </a:r>
          </a:p>
          <a:p>
            <a:pPr>
              <a:buFontTx/>
              <a:buChar char="-"/>
            </a:pPr>
            <a:r>
              <a:rPr lang="fr-FR" dirty="0" smtClean="0"/>
              <a:t>l’expression spontanée autour d’œuvre de référence : </a:t>
            </a:r>
            <a:r>
              <a:rPr lang="fr-FR" b="1" dirty="0" smtClean="0">
                <a:solidFill>
                  <a:schemeClr val="accent1"/>
                </a:solidFill>
              </a:rPr>
              <a:t>percevoir</a:t>
            </a:r>
          </a:p>
          <a:p>
            <a:pPr>
              <a:buFontTx/>
              <a:buChar char="-"/>
            </a:pPr>
            <a:r>
              <a:rPr lang="fr-FR" dirty="0" smtClean="0"/>
              <a:t>l’exploration/entraînement :</a:t>
            </a:r>
            <a:r>
              <a:rPr lang="fr-FR" b="1" dirty="0" smtClean="0">
                <a:solidFill>
                  <a:schemeClr val="accent1"/>
                </a:solidFill>
              </a:rPr>
              <a:t> expérimenter</a:t>
            </a:r>
          </a:p>
          <a:p>
            <a:pPr>
              <a:buFontTx/>
              <a:buChar char="-"/>
            </a:pPr>
            <a:r>
              <a:rPr lang="fr-FR" b="1" dirty="0" smtClean="0"/>
              <a:t>structuration</a:t>
            </a:r>
            <a:r>
              <a:rPr lang="fr-FR" b="1" dirty="0" smtClean="0">
                <a:solidFill>
                  <a:schemeClr val="accent1"/>
                </a:solidFill>
              </a:rPr>
              <a:t> : maîtriser</a:t>
            </a:r>
          </a:p>
          <a:p>
            <a:pPr>
              <a:buFontTx/>
              <a:buChar char="-"/>
            </a:pPr>
            <a:r>
              <a:rPr lang="fr-FR" b="1" dirty="0" smtClean="0"/>
              <a:t>5° </a:t>
            </a:r>
            <a:r>
              <a:rPr lang="fr-FR" dirty="0" smtClean="0"/>
              <a:t>Les situations d’apprentissage doivent être structurées : pensées, organisées, planifiées. </a:t>
            </a:r>
            <a:r>
              <a:rPr lang="fr-FR" dirty="0"/>
              <a:t>L</a:t>
            </a:r>
            <a:r>
              <a:rPr lang="fr-FR" dirty="0" smtClean="0"/>
              <a:t>’improvisation n’a pas sa place dans les apprentissages.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741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 démarche de formation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6° </a:t>
            </a:r>
            <a:r>
              <a:rPr lang="fr-FR" b="1" dirty="0" smtClean="0">
                <a:solidFill>
                  <a:schemeClr val="accent1"/>
                </a:solidFill>
              </a:rPr>
              <a:t>La place du langage est fondamentale </a:t>
            </a:r>
            <a:r>
              <a:rPr lang="fr-FR" dirty="0" smtClean="0"/>
              <a:t>:</a:t>
            </a:r>
          </a:p>
          <a:p>
            <a:pPr marL="64008" indent="0">
              <a:buNone/>
            </a:pPr>
            <a:r>
              <a:rPr lang="fr-FR" dirty="0" smtClean="0"/>
              <a:t>Le maître guide, amène à observer, à décrire, à nommer, à  énoncer les procédures… Cette activité intense de verbalisation fournit des instruments langagiers pour penser l’action.</a:t>
            </a:r>
          </a:p>
          <a:p>
            <a:pPr marL="64008" indent="0">
              <a:buNone/>
            </a:pPr>
            <a:r>
              <a:rPr lang="fr-FR" dirty="0" smtClean="0"/>
              <a:t>Par le langage, les élèves prennent conscience de leurs gestes, des éléments de leur corps et des productions.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602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 démarche de formation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fr-FR" dirty="0" smtClean="0"/>
              <a:t>Le langage d’évocation doit être sollicité :</a:t>
            </a:r>
          </a:p>
          <a:p>
            <a:pPr>
              <a:buFontTx/>
              <a:buChar char="-"/>
            </a:pPr>
            <a:r>
              <a:rPr lang="fr-FR" dirty="0" smtClean="0"/>
              <a:t>lors de l’exploration des œuvres d’art,</a:t>
            </a:r>
          </a:p>
          <a:p>
            <a:pPr>
              <a:buFontTx/>
              <a:buChar char="-"/>
            </a:pPr>
            <a:r>
              <a:rPr lang="fr-FR" dirty="0" smtClean="0"/>
              <a:t> lors de l’exposition des réalisations pour un temps de confrontation des différentes productions.</a:t>
            </a:r>
          </a:p>
          <a:p>
            <a:pPr marL="64008" indent="0">
              <a:buNone/>
            </a:pPr>
            <a:r>
              <a:rPr lang="fr-FR" dirty="0" smtClean="0"/>
              <a:t>Cet échange est important, il permet d’aller du sens d’une œuvre d’artiste vers le sens que l’enfant donne à la sienne ou inversement.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83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1070</TotalTime>
  <Words>1347</Words>
  <Application>Microsoft Office PowerPoint</Application>
  <PresentationFormat>Affichage à l'écran (4:3)</PresentationFormat>
  <Paragraphs>119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Verve</vt:lpstr>
      <vt:lpstr>  GRAPHISME DANS L’ART ET LES CULTURES          </vt:lpstr>
      <vt:lpstr>Plan de l’animation</vt:lpstr>
      <vt:lpstr>Revoir certaines pratiques</vt:lpstr>
      <vt:lpstr>Les références au socle commun :</vt:lpstr>
      <vt:lpstr> Coup de cœur pour une expo d’élèves à partir d’un artiste : BEN BELLA</vt:lpstr>
      <vt:lpstr>Ma démarche pour cette formation :</vt:lpstr>
      <vt:lpstr>Ma démarche de formation </vt:lpstr>
      <vt:lpstr>Ma démarche de formation</vt:lpstr>
      <vt:lpstr>Ma démarche de formation</vt:lpstr>
      <vt:lpstr>Démarche de formation</vt:lpstr>
      <vt:lpstr>Une démarche à expérimenter en classe</vt:lpstr>
      <vt:lpstr>Les principes de la démarche</vt:lpstr>
      <vt:lpstr>La démarche</vt:lpstr>
      <vt:lpstr>Les étapes</vt:lpstr>
      <vt:lpstr>LES ETAPES</vt:lpstr>
      <vt:lpstr>LES OBJECTIFS?</vt:lpstr>
      <vt:lpstr>LES COMPETENCES?</vt:lpstr>
      <vt:lpstr>La démarche</vt:lpstr>
      <vt:lpstr>Le langage</vt:lpstr>
      <vt:lpstr>LA VERBALISATION </vt:lpstr>
      <vt:lpstr>Le devenir élève</vt:lpstr>
      <vt:lpstr>LE ROLE DU MAITRE</vt:lpstr>
      <vt:lpstr>Mettre en place une progressivité de cycle</vt:lpstr>
      <vt:lpstr>REPERES POUR EVALUER LES PROGRES</vt:lpstr>
      <vt:lpstr>EN MS, en fin d’année :</vt:lpstr>
      <vt:lpstr>Repères pour évaluer les progrès en GS</vt:lpstr>
      <vt:lpstr>Présentation PowerPoint</vt:lpstr>
    </vt:vector>
  </TitlesOfParts>
  <Company>Square Store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GRAPHISME</dc:title>
  <dc:creator>Philippe Salacroup</dc:creator>
  <cp:lastModifiedBy>Philippe Salacroup</cp:lastModifiedBy>
  <cp:revision>78</cp:revision>
  <dcterms:created xsi:type="dcterms:W3CDTF">2014-03-15T18:28:33Z</dcterms:created>
  <dcterms:modified xsi:type="dcterms:W3CDTF">2014-06-15T09:46:41Z</dcterms:modified>
</cp:coreProperties>
</file>